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0" r:id="rId4"/>
    <p:sldId id="259" r:id="rId5"/>
    <p:sldId id="258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70" r:id="rId15"/>
    <p:sldId id="269" r:id="rId16"/>
    <p:sldId id="272" r:id="rId17"/>
    <p:sldId id="271" r:id="rId18"/>
    <p:sldId id="273" r:id="rId19"/>
    <p:sldId id="274" r:id="rId20"/>
    <p:sldId id="275" r:id="rId21"/>
    <p:sldId id="276" r:id="rId22"/>
    <p:sldId id="277" r:id="rId23"/>
    <p:sldId id="287" r:id="rId24"/>
    <p:sldId id="278" r:id="rId25"/>
    <p:sldId id="279" r:id="rId26"/>
    <p:sldId id="280" r:id="rId27"/>
    <p:sldId id="281" r:id="rId28"/>
    <p:sldId id="282" r:id="rId29"/>
    <p:sldId id="284" r:id="rId30"/>
    <p:sldId id="285" r:id="rId31"/>
    <p:sldId id="286" r:id="rId32"/>
  </p:sldIdLst>
  <p:sldSz cx="9144000" cy="6864350"/>
  <p:notesSz cx="9144000" cy="686435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>
      <p:cViewPr varScale="1">
        <p:scale>
          <a:sx n="126" d="100"/>
          <a:sy n="126" d="100"/>
        </p:scale>
        <p:origin x="1158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26"/>
            <a:ext cx="9144000" cy="3189605"/>
          </a:xfrm>
          <a:custGeom>
            <a:avLst/>
            <a:gdLst/>
            <a:ahLst/>
            <a:cxnLst/>
            <a:rect l="l" t="t" r="r" b="b"/>
            <a:pathLst>
              <a:path w="9144000" h="3189605">
                <a:moveTo>
                  <a:pt x="9144000" y="0"/>
                </a:moveTo>
                <a:lnTo>
                  <a:pt x="0" y="0"/>
                </a:lnTo>
                <a:lnTo>
                  <a:pt x="0" y="3189097"/>
                </a:lnTo>
                <a:lnTo>
                  <a:pt x="9144000" y="3189097"/>
                </a:lnTo>
                <a:lnTo>
                  <a:pt x="9144000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929253" y="2483053"/>
            <a:ext cx="1285493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4036"/>
            <a:ext cx="6400800" cy="17160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5"/>
              </a:lnSpc>
            </a:pPr>
            <a:r>
              <a:rPr spc="-55" dirty="0"/>
              <a:t>R</a:t>
            </a:r>
            <a:r>
              <a:rPr dirty="0"/>
              <a:t>e</a:t>
            </a:r>
            <a:r>
              <a:rPr spc="-10" dirty="0"/>
              <a:t>a</a:t>
            </a:r>
            <a:r>
              <a:rPr spc="-15" dirty="0"/>
              <a:t>c</a:t>
            </a:r>
            <a:r>
              <a:rPr dirty="0"/>
              <a:t>t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5"/>
              </a:lnSpc>
            </a:pPr>
            <a:r>
              <a:rPr spc="-55" dirty="0"/>
              <a:t>R</a:t>
            </a:r>
            <a:r>
              <a:rPr dirty="0"/>
              <a:t>e</a:t>
            </a:r>
            <a:r>
              <a:rPr spc="-10" dirty="0"/>
              <a:t>a</a:t>
            </a:r>
            <a:r>
              <a:rPr spc="-15" dirty="0"/>
              <a:t>c</a:t>
            </a:r>
            <a:r>
              <a:rPr dirty="0"/>
              <a:t>t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8800"/>
            <a:ext cx="3977640" cy="45304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8800"/>
            <a:ext cx="3977640" cy="45304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5"/>
              </a:lnSpc>
            </a:pPr>
            <a:r>
              <a:rPr spc="-55" dirty="0"/>
              <a:t>R</a:t>
            </a:r>
            <a:r>
              <a:rPr dirty="0"/>
              <a:t>e</a:t>
            </a:r>
            <a:r>
              <a:rPr spc="-10" dirty="0"/>
              <a:t>a</a:t>
            </a:r>
            <a:r>
              <a:rPr spc="-15" dirty="0"/>
              <a:t>c</a:t>
            </a:r>
            <a:r>
              <a:rPr dirty="0"/>
              <a:t>t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5"/>
              </a:lnSpc>
            </a:pPr>
            <a:r>
              <a:rPr spc="-55" dirty="0"/>
              <a:t>R</a:t>
            </a:r>
            <a:r>
              <a:rPr dirty="0"/>
              <a:t>e</a:t>
            </a:r>
            <a:r>
              <a:rPr spc="-10" dirty="0"/>
              <a:t>a</a:t>
            </a:r>
            <a:r>
              <a:rPr spc="-15" dirty="0"/>
              <a:t>c</a:t>
            </a:r>
            <a:r>
              <a:rPr dirty="0"/>
              <a:t>t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5"/>
              </a:lnSpc>
            </a:pPr>
            <a:r>
              <a:rPr spc="-55" dirty="0"/>
              <a:t>R</a:t>
            </a:r>
            <a:r>
              <a:rPr dirty="0"/>
              <a:t>e</a:t>
            </a:r>
            <a:r>
              <a:rPr spc="-10" dirty="0"/>
              <a:t>a</a:t>
            </a:r>
            <a:r>
              <a:rPr spc="-15" dirty="0"/>
              <a:t>c</a:t>
            </a:r>
            <a:r>
              <a:rPr dirty="0"/>
              <a:t>t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78859" y="817956"/>
            <a:ext cx="1986280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27380" y="1634223"/>
            <a:ext cx="8089239" cy="41903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6725" y="6330324"/>
            <a:ext cx="365759" cy="1790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5"/>
              </a:lnSpc>
            </a:pPr>
            <a:r>
              <a:rPr spc="-55" dirty="0"/>
              <a:t>R</a:t>
            </a:r>
            <a:r>
              <a:rPr dirty="0"/>
              <a:t>e</a:t>
            </a:r>
            <a:r>
              <a:rPr spc="-10" dirty="0"/>
              <a:t>a</a:t>
            </a:r>
            <a:r>
              <a:rPr spc="-15" dirty="0"/>
              <a:t>c</a:t>
            </a:r>
            <a:r>
              <a:rPr dirty="0"/>
              <a:t>t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83845"/>
            <a:ext cx="2103120" cy="3432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83845"/>
            <a:ext cx="2103120" cy="3432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29253" y="2483053"/>
            <a:ext cx="12852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85" dirty="0">
                <a:latin typeface="Calibri"/>
                <a:cs typeface="Calibri"/>
              </a:rPr>
              <a:t>R</a:t>
            </a:r>
            <a:r>
              <a:rPr sz="4400" dirty="0">
                <a:latin typeface="Calibri"/>
                <a:cs typeface="Calibri"/>
              </a:rPr>
              <a:t>ea</a:t>
            </a:r>
            <a:r>
              <a:rPr sz="4400" spc="-25" dirty="0">
                <a:latin typeface="Calibri"/>
                <a:cs typeface="Calibri"/>
              </a:rPr>
              <a:t>c</a:t>
            </a:r>
            <a:r>
              <a:rPr sz="4400" dirty="0">
                <a:latin typeface="Calibri"/>
                <a:cs typeface="Calibri"/>
              </a:rPr>
              <a:t>t</a:t>
            </a:r>
            <a:endParaRPr sz="4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0840" y="4803349"/>
            <a:ext cx="1911623" cy="170013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5"/>
              </a:lnSpc>
            </a:pPr>
            <a:r>
              <a:rPr spc="-55" dirty="0"/>
              <a:t>R</a:t>
            </a:r>
            <a:r>
              <a:rPr dirty="0"/>
              <a:t>e</a:t>
            </a:r>
            <a:r>
              <a:rPr spc="-10" dirty="0"/>
              <a:t>a</a:t>
            </a:r>
            <a:r>
              <a:rPr spc="-15" dirty="0"/>
              <a:t>c</a:t>
            </a:r>
            <a:r>
              <a:rPr dirty="0"/>
              <a:t>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539311"/>
            <a:ext cx="8071484" cy="854721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1385"/>
              </a:spcBef>
            </a:pPr>
            <a:r>
              <a:rPr lang="it-IT" spc="-25" dirty="0" err="1"/>
              <a:t>useReducer</a:t>
            </a:r>
            <a:endParaRPr spc="-25" dirty="0"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739140"/>
          </a:xfrm>
          <a:custGeom>
            <a:avLst/>
            <a:gdLst/>
            <a:ahLst/>
            <a:cxnLst/>
            <a:rect l="l" t="t" r="r" b="b"/>
            <a:pathLst>
              <a:path w="9144000" h="739140">
                <a:moveTo>
                  <a:pt x="0" y="738758"/>
                </a:moveTo>
                <a:lnTo>
                  <a:pt x="9144000" y="738758"/>
                </a:lnTo>
                <a:lnTo>
                  <a:pt x="9144000" y="0"/>
                </a:lnTo>
                <a:lnTo>
                  <a:pt x="0" y="0"/>
                </a:lnTo>
                <a:lnTo>
                  <a:pt x="0" y="738758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5"/>
              </a:lnSpc>
            </a:pPr>
            <a:r>
              <a:rPr spc="-55" dirty="0"/>
              <a:t>R</a:t>
            </a:r>
            <a:r>
              <a:rPr dirty="0"/>
              <a:t>e</a:t>
            </a:r>
            <a:r>
              <a:rPr spc="-10" dirty="0"/>
              <a:t>a</a:t>
            </a:r>
            <a:r>
              <a:rPr spc="-15" dirty="0"/>
              <a:t>c</a:t>
            </a:r>
            <a:r>
              <a:rPr dirty="0"/>
              <a:t>t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3C5002B-728A-49DB-BC17-DA2BAB5252E0}"/>
              </a:ext>
            </a:extLst>
          </p:cNvPr>
          <p:cNvSpPr txBox="1">
            <a:spLocks/>
          </p:cNvSpPr>
          <p:nvPr/>
        </p:nvSpPr>
        <p:spPr>
          <a:xfrm>
            <a:off x="536244" y="1394032"/>
            <a:ext cx="8071484" cy="2639825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marR="5080" algn="just">
              <a:lnSpc>
                <a:spcPct val="100099"/>
              </a:lnSpc>
              <a:spcBef>
                <a:spcPts val="925"/>
              </a:spcBef>
            </a:pPr>
            <a:r>
              <a:rPr lang="it-IT" sz="3200" kern="0" spc="-25" dirty="0"/>
              <a:t>La nostra </a:t>
            </a:r>
            <a:r>
              <a:rPr lang="it-IT" sz="3200" kern="0" spc="-25" dirty="0" err="1"/>
              <a:t>reducer</a:t>
            </a:r>
            <a:r>
              <a:rPr lang="it-IT" sz="3200" kern="0" spc="-25" dirty="0"/>
              <a:t> </a:t>
            </a:r>
            <a:r>
              <a:rPr lang="it-IT" sz="3200" kern="0" spc="-25" dirty="0" err="1"/>
              <a:t>function</a:t>
            </a:r>
            <a:r>
              <a:rPr lang="it-IT" sz="3200" kern="0" spc="-25" dirty="0"/>
              <a:t> avrà la seguente struttura: "</a:t>
            </a:r>
            <a:r>
              <a:rPr lang="it-IT" sz="3200" kern="0" spc="-25" dirty="0" err="1"/>
              <a:t>const</a:t>
            </a:r>
            <a:r>
              <a:rPr lang="it-IT" sz="3200" kern="0" spc="-25" dirty="0"/>
              <a:t> </a:t>
            </a:r>
            <a:r>
              <a:rPr lang="it-IT" sz="3200" kern="0" spc="-25" dirty="0" err="1"/>
              <a:t>reducer</a:t>
            </a:r>
            <a:r>
              <a:rPr lang="it-IT" sz="3200" kern="0" spc="-25" dirty="0"/>
              <a:t> = (state, action) =&gt; {}". Al momento, lasciamola vuota. Il suo compito sarà di gestire tutte le azioni che devono essere eseguite per modificare il nostro stato.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82C7F8B-5C52-4AAD-87AB-EE727D6E6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378" y="4078627"/>
            <a:ext cx="3515216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31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460375"/>
            <a:ext cx="8071484" cy="854721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1385"/>
              </a:spcBef>
            </a:pPr>
            <a:r>
              <a:rPr lang="it-IT" spc="-25" dirty="0" err="1"/>
              <a:t>useReducer</a:t>
            </a:r>
            <a:endParaRPr spc="-25" dirty="0"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739140"/>
          </a:xfrm>
          <a:custGeom>
            <a:avLst/>
            <a:gdLst/>
            <a:ahLst/>
            <a:cxnLst/>
            <a:rect l="l" t="t" r="r" b="b"/>
            <a:pathLst>
              <a:path w="9144000" h="739140">
                <a:moveTo>
                  <a:pt x="0" y="738758"/>
                </a:moveTo>
                <a:lnTo>
                  <a:pt x="9144000" y="738758"/>
                </a:lnTo>
                <a:lnTo>
                  <a:pt x="9144000" y="0"/>
                </a:lnTo>
                <a:lnTo>
                  <a:pt x="0" y="0"/>
                </a:lnTo>
                <a:lnTo>
                  <a:pt x="0" y="738758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5"/>
              </a:lnSpc>
            </a:pPr>
            <a:r>
              <a:rPr spc="-55" dirty="0"/>
              <a:t>R</a:t>
            </a:r>
            <a:r>
              <a:rPr dirty="0"/>
              <a:t>e</a:t>
            </a:r>
            <a:r>
              <a:rPr spc="-10" dirty="0"/>
              <a:t>a</a:t>
            </a:r>
            <a:r>
              <a:rPr spc="-15" dirty="0"/>
              <a:t>c</a:t>
            </a:r>
            <a:r>
              <a:rPr dirty="0"/>
              <a:t>t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3C5002B-728A-49DB-BC17-DA2BAB5252E0}"/>
              </a:ext>
            </a:extLst>
          </p:cNvPr>
          <p:cNvSpPr txBox="1">
            <a:spLocks/>
          </p:cNvSpPr>
          <p:nvPr/>
        </p:nvSpPr>
        <p:spPr>
          <a:xfrm>
            <a:off x="536244" y="1092143"/>
            <a:ext cx="8071484" cy="3132268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marR="5080" algn="just">
              <a:lnSpc>
                <a:spcPct val="100099"/>
              </a:lnSpc>
              <a:spcBef>
                <a:spcPts val="925"/>
              </a:spcBef>
            </a:pPr>
            <a:r>
              <a:rPr lang="it-IT" sz="3200" kern="0" spc="-25" dirty="0"/>
              <a:t>Nella </a:t>
            </a:r>
            <a:r>
              <a:rPr lang="it-IT" sz="3200" kern="0" spc="-25" dirty="0" err="1"/>
              <a:t>precendete</a:t>
            </a:r>
            <a:r>
              <a:rPr lang="it-IT" sz="3200" kern="0" spc="-25" dirty="0"/>
              <a:t> immagine abbiamo anche dichiarato il nostro "</a:t>
            </a:r>
            <a:r>
              <a:rPr lang="it-IT" sz="3200" kern="0" spc="-25" dirty="0" err="1"/>
              <a:t>initialState</a:t>
            </a:r>
            <a:r>
              <a:rPr lang="it-IT" sz="3200" kern="0" spc="-25" dirty="0"/>
              <a:t>. Dobbiamo rimuovere il vecchio codice. Una volta salvato, non potremo più interagire con il nostro menu in modo dinamico, ma potremo comunque modificare il suo stato.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8973C55-F3AD-46A2-A24E-21382FA12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728" y="3946302"/>
            <a:ext cx="4191000" cy="26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43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6537" y="541145"/>
            <a:ext cx="8071484" cy="854721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1385"/>
              </a:spcBef>
            </a:pPr>
            <a:r>
              <a:rPr lang="it-IT" spc="-25" dirty="0" err="1"/>
              <a:t>useReducer</a:t>
            </a:r>
            <a:endParaRPr spc="-25" dirty="0"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739140"/>
          </a:xfrm>
          <a:custGeom>
            <a:avLst/>
            <a:gdLst/>
            <a:ahLst/>
            <a:cxnLst/>
            <a:rect l="l" t="t" r="r" b="b"/>
            <a:pathLst>
              <a:path w="9144000" h="739140">
                <a:moveTo>
                  <a:pt x="0" y="738758"/>
                </a:moveTo>
                <a:lnTo>
                  <a:pt x="9144000" y="738758"/>
                </a:lnTo>
                <a:lnTo>
                  <a:pt x="9144000" y="0"/>
                </a:lnTo>
                <a:lnTo>
                  <a:pt x="0" y="0"/>
                </a:lnTo>
                <a:lnTo>
                  <a:pt x="0" y="738758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5"/>
              </a:lnSpc>
            </a:pPr>
            <a:r>
              <a:rPr spc="-55" dirty="0"/>
              <a:t>R</a:t>
            </a:r>
            <a:r>
              <a:rPr dirty="0"/>
              <a:t>e</a:t>
            </a:r>
            <a:r>
              <a:rPr spc="-10" dirty="0"/>
              <a:t>a</a:t>
            </a:r>
            <a:r>
              <a:rPr spc="-15" dirty="0"/>
              <a:t>c</a:t>
            </a:r>
            <a:r>
              <a:rPr dirty="0"/>
              <a:t>t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3C5002B-728A-49DB-BC17-DA2BAB5252E0}"/>
              </a:ext>
            </a:extLst>
          </p:cNvPr>
          <p:cNvSpPr txBox="1">
            <a:spLocks/>
          </p:cNvSpPr>
          <p:nvPr/>
        </p:nvSpPr>
        <p:spPr>
          <a:xfrm>
            <a:off x="553177" y="1504154"/>
            <a:ext cx="8071484" cy="4609595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marR="5080" algn="just">
              <a:lnSpc>
                <a:spcPct val="100099"/>
              </a:lnSpc>
              <a:spcBef>
                <a:spcPts val="925"/>
              </a:spcBef>
            </a:pPr>
            <a:r>
              <a:rPr lang="it-IT" sz="3200" kern="0" spc="-25" dirty="0"/>
              <a:t>Il </a:t>
            </a:r>
            <a:r>
              <a:rPr lang="it-IT" sz="3200" kern="0" spc="-25" dirty="0" err="1"/>
              <a:t>refactoring</a:t>
            </a:r>
            <a:r>
              <a:rPr lang="it-IT" sz="3200" kern="0" spc="-25" dirty="0"/>
              <a:t> del nostro codice è ora completo. Abbiamo sostituito i nostri vecchi stati con </a:t>
            </a:r>
            <a:r>
              <a:rPr lang="it-IT" sz="3200" kern="0" spc="-25" dirty="0" err="1"/>
              <a:t>useReducer</a:t>
            </a:r>
            <a:r>
              <a:rPr lang="it-IT" sz="3200" kern="0" spc="-25" dirty="0"/>
              <a:t>, tenendo conto di tutti i parametri tranne "</a:t>
            </a:r>
            <a:r>
              <a:rPr lang="it-IT" sz="3200" kern="0" spc="-25" dirty="0" err="1"/>
              <a:t>dispatch</a:t>
            </a:r>
            <a:r>
              <a:rPr lang="it-IT" sz="3200" kern="0" spc="-25" dirty="0"/>
              <a:t>". "</a:t>
            </a:r>
            <a:r>
              <a:rPr lang="it-IT" sz="3200" kern="0" spc="-25" dirty="0" err="1"/>
              <a:t>Dispatch</a:t>
            </a:r>
            <a:r>
              <a:rPr lang="it-IT" sz="3200" kern="0" spc="-25" dirty="0"/>
              <a:t>" è una funzione che indica alla nostra </a:t>
            </a:r>
            <a:r>
              <a:rPr lang="it-IT" sz="3200" kern="0" spc="-25" dirty="0" err="1"/>
              <a:t>reducer</a:t>
            </a:r>
            <a:r>
              <a:rPr lang="it-IT" sz="3200" kern="0" spc="-25" dirty="0"/>
              <a:t> </a:t>
            </a:r>
            <a:r>
              <a:rPr lang="it-IT" sz="3200" kern="0" spc="-25" dirty="0" err="1"/>
              <a:t>function</a:t>
            </a:r>
            <a:r>
              <a:rPr lang="it-IT" sz="3200" kern="0" spc="-25" dirty="0"/>
              <a:t> quale azione deve essere eseguita per modificare il nostro stato. Funziona come una funzione delegata che assegna ad un'altra funzione esterna il compito di modificare il nostro stato.</a:t>
            </a:r>
          </a:p>
        </p:txBody>
      </p:sp>
    </p:spTree>
    <p:extLst>
      <p:ext uri="{BB962C8B-B14F-4D97-AF65-F5344CB8AC3E}">
        <p14:creationId xmlns:p14="http://schemas.microsoft.com/office/powerpoint/2010/main" val="1811024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460375"/>
            <a:ext cx="8071484" cy="854721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1385"/>
              </a:spcBef>
            </a:pPr>
            <a:r>
              <a:rPr lang="it-IT" spc="-25" dirty="0" err="1"/>
              <a:t>useReducer</a:t>
            </a:r>
            <a:endParaRPr spc="-25" dirty="0"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739140"/>
          </a:xfrm>
          <a:custGeom>
            <a:avLst/>
            <a:gdLst/>
            <a:ahLst/>
            <a:cxnLst/>
            <a:rect l="l" t="t" r="r" b="b"/>
            <a:pathLst>
              <a:path w="9144000" h="739140">
                <a:moveTo>
                  <a:pt x="0" y="738758"/>
                </a:moveTo>
                <a:lnTo>
                  <a:pt x="9144000" y="738758"/>
                </a:lnTo>
                <a:lnTo>
                  <a:pt x="9144000" y="0"/>
                </a:lnTo>
                <a:lnTo>
                  <a:pt x="0" y="0"/>
                </a:lnTo>
                <a:lnTo>
                  <a:pt x="0" y="738758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5"/>
              </a:lnSpc>
            </a:pPr>
            <a:r>
              <a:rPr spc="-55" dirty="0"/>
              <a:t>R</a:t>
            </a:r>
            <a:r>
              <a:rPr dirty="0"/>
              <a:t>e</a:t>
            </a:r>
            <a:r>
              <a:rPr spc="-10" dirty="0"/>
              <a:t>a</a:t>
            </a:r>
            <a:r>
              <a:rPr spc="-15" dirty="0"/>
              <a:t>c</a:t>
            </a:r>
            <a:r>
              <a:rPr dirty="0"/>
              <a:t>t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3C5002B-728A-49DB-BC17-DA2BAB5252E0}"/>
              </a:ext>
            </a:extLst>
          </p:cNvPr>
          <p:cNvSpPr txBox="1">
            <a:spLocks/>
          </p:cNvSpPr>
          <p:nvPr/>
        </p:nvSpPr>
        <p:spPr>
          <a:xfrm>
            <a:off x="553177" y="1504154"/>
            <a:ext cx="8071484" cy="2755241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marR="5080" algn="just">
              <a:lnSpc>
                <a:spcPct val="100099"/>
              </a:lnSpc>
              <a:spcBef>
                <a:spcPts val="925"/>
              </a:spcBef>
            </a:pPr>
            <a:r>
              <a:rPr lang="it-IT" sz="3200" kern="0" spc="-25" dirty="0"/>
              <a:t>Se vi sentite confusi, non preoccupatevi. </a:t>
            </a:r>
          </a:p>
          <a:p>
            <a:pPr marL="12700" marR="5080" algn="just">
              <a:lnSpc>
                <a:spcPct val="100099"/>
              </a:lnSpc>
              <a:spcBef>
                <a:spcPts val="925"/>
              </a:spcBef>
            </a:pPr>
            <a:r>
              <a:rPr lang="it-IT" sz="3200" kern="0" spc="-25" dirty="0"/>
              <a:t>L'idea è delegare la modifica dello state a una funzione esterna attraverso una </a:t>
            </a:r>
            <a:r>
              <a:rPr lang="it-IT" sz="3200" kern="0" spc="-25" dirty="0" err="1"/>
              <a:t>dispatch</a:t>
            </a:r>
            <a:r>
              <a:rPr lang="it-IT" sz="3200" kern="0" spc="-25" dirty="0"/>
              <a:t> </a:t>
            </a:r>
            <a:r>
              <a:rPr lang="it-IT" sz="3200" kern="0" spc="-25" dirty="0" err="1"/>
              <a:t>function</a:t>
            </a:r>
            <a:r>
              <a:rPr lang="it-IT" sz="3200" kern="0" spc="-25" dirty="0"/>
              <a:t>, piuttosto che farlo direttamente all'interno del nostro componente. </a:t>
            </a:r>
          </a:p>
        </p:txBody>
      </p:sp>
    </p:spTree>
    <p:extLst>
      <p:ext uri="{BB962C8B-B14F-4D97-AF65-F5344CB8AC3E}">
        <p14:creationId xmlns:p14="http://schemas.microsoft.com/office/powerpoint/2010/main" val="1127508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460375"/>
            <a:ext cx="8071484" cy="854721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1385"/>
              </a:spcBef>
            </a:pPr>
            <a:r>
              <a:rPr lang="it-IT" spc="-25" dirty="0" err="1"/>
              <a:t>useReducer</a:t>
            </a:r>
            <a:endParaRPr spc="-25" dirty="0"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739140"/>
          </a:xfrm>
          <a:custGeom>
            <a:avLst/>
            <a:gdLst/>
            <a:ahLst/>
            <a:cxnLst/>
            <a:rect l="l" t="t" r="r" b="b"/>
            <a:pathLst>
              <a:path w="9144000" h="739140">
                <a:moveTo>
                  <a:pt x="0" y="738758"/>
                </a:moveTo>
                <a:lnTo>
                  <a:pt x="9144000" y="738758"/>
                </a:lnTo>
                <a:lnTo>
                  <a:pt x="9144000" y="0"/>
                </a:lnTo>
                <a:lnTo>
                  <a:pt x="0" y="0"/>
                </a:lnTo>
                <a:lnTo>
                  <a:pt x="0" y="738758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5"/>
              </a:lnSpc>
            </a:pPr>
            <a:r>
              <a:rPr spc="-55" dirty="0"/>
              <a:t>R</a:t>
            </a:r>
            <a:r>
              <a:rPr dirty="0"/>
              <a:t>e</a:t>
            </a:r>
            <a:r>
              <a:rPr spc="-10" dirty="0"/>
              <a:t>a</a:t>
            </a:r>
            <a:r>
              <a:rPr spc="-15" dirty="0"/>
              <a:t>c</a:t>
            </a:r>
            <a:r>
              <a:rPr dirty="0"/>
              <a:t>t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3C5002B-728A-49DB-BC17-DA2BAB5252E0}"/>
              </a:ext>
            </a:extLst>
          </p:cNvPr>
          <p:cNvSpPr txBox="1">
            <a:spLocks/>
          </p:cNvSpPr>
          <p:nvPr/>
        </p:nvSpPr>
        <p:spPr>
          <a:xfrm>
            <a:off x="536244" y="1514105"/>
            <a:ext cx="8071484" cy="4240263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marR="5080" algn="just">
              <a:lnSpc>
                <a:spcPct val="100099"/>
              </a:lnSpc>
              <a:spcBef>
                <a:spcPts val="925"/>
              </a:spcBef>
            </a:pPr>
            <a:r>
              <a:rPr lang="it-IT" sz="2400" dirty="0"/>
              <a:t>Vediamo come utilizzare la nostra "</a:t>
            </a:r>
            <a:r>
              <a:rPr lang="it-IT" sz="2400" dirty="0" err="1"/>
              <a:t>reducer</a:t>
            </a:r>
            <a:r>
              <a:rPr lang="it-IT" sz="2400" dirty="0"/>
              <a:t> </a:t>
            </a:r>
            <a:r>
              <a:rPr lang="it-IT" sz="2400" dirty="0" err="1"/>
              <a:t>function</a:t>
            </a:r>
            <a:r>
              <a:rPr lang="it-IT" sz="2400" dirty="0"/>
              <a:t>" e, in particolare, il funzionamento del nostro secondo argomento restituito dalla funzione "</a:t>
            </a:r>
            <a:r>
              <a:rPr lang="it-IT" sz="2400" dirty="0" err="1"/>
              <a:t>reducer</a:t>
            </a:r>
            <a:r>
              <a:rPr lang="it-IT" sz="2400" dirty="0"/>
              <a:t>". Il "</a:t>
            </a:r>
            <a:r>
              <a:rPr lang="it-IT" sz="2400" dirty="0" err="1"/>
              <a:t>dispatcher</a:t>
            </a:r>
            <a:r>
              <a:rPr lang="it-IT" sz="2400" dirty="0"/>
              <a:t>" è una funzione il cui compito principale è fornire una descrizione di ciò che la "</a:t>
            </a:r>
            <a:r>
              <a:rPr lang="it-IT" sz="2400" dirty="0" err="1"/>
              <a:t>reducer</a:t>
            </a:r>
            <a:r>
              <a:rPr lang="it-IT" sz="2400" dirty="0"/>
              <a:t> </a:t>
            </a:r>
            <a:r>
              <a:rPr lang="it-IT" sz="2400" dirty="0" err="1"/>
              <a:t>function</a:t>
            </a:r>
            <a:r>
              <a:rPr lang="it-IT" sz="2400" dirty="0"/>
              <a:t>" dovrà gestire. Ad esempio, prendiamo una funzione chiamata «cliccami», associata al nostro bottone, che restituisce "</a:t>
            </a:r>
            <a:r>
              <a:rPr lang="it-IT" sz="2400" dirty="0" err="1"/>
              <a:t>dispatch</a:t>
            </a:r>
            <a:r>
              <a:rPr lang="it-IT" sz="2400" dirty="0"/>
              <a:t>". Questa, a sua volta, deve restituire un oggetto con un </a:t>
            </a:r>
            <a:r>
              <a:rPr lang="it-IT" sz="2400" dirty="0" err="1"/>
              <a:t>type</a:t>
            </a:r>
            <a:r>
              <a:rPr lang="it-IT" sz="2400" dirty="0"/>
              <a:t>; la convenzione è usare o tutto in maiuscolo o una descrizione del tipo di funzione. Ad esempio, "MODEL/azione", dove "azione" potrebbe essere "open" o "</a:t>
            </a:r>
            <a:r>
              <a:rPr lang="it-IT" sz="2400" dirty="0" err="1"/>
              <a:t>close</a:t>
            </a:r>
            <a:r>
              <a:rPr lang="it-IT" sz="2400" dirty="0"/>
              <a:t>". In questo contesto, userò "PREMO_BOTTONE".</a:t>
            </a:r>
          </a:p>
        </p:txBody>
      </p:sp>
    </p:spTree>
    <p:extLst>
      <p:ext uri="{BB962C8B-B14F-4D97-AF65-F5344CB8AC3E}">
        <p14:creationId xmlns:p14="http://schemas.microsoft.com/office/powerpoint/2010/main" val="324185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460375"/>
            <a:ext cx="8071484" cy="854721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1385"/>
              </a:spcBef>
            </a:pPr>
            <a:r>
              <a:rPr lang="it-IT" spc="-25" dirty="0" err="1"/>
              <a:t>useReducer</a:t>
            </a:r>
            <a:endParaRPr spc="-25" dirty="0"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739140"/>
          </a:xfrm>
          <a:custGeom>
            <a:avLst/>
            <a:gdLst/>
            <a:ahLst/>
            <a:cxnLst/>
            <a:rect l="l" t="t" r="r" b="b"/>
            <a:pathLst>
              <a:path w="9144000" h="739140">
                <a:moveTo>
                  <a:pt x="0" y="738758"/>
                </a:moveTo>
                <a:lnTo>
                  <a:pt x="9144000" y="738758"/>
                </a:lnTo>
                <a:lnTo>
                  <a:pt x="9144000" y="0"/>
                </a:lnTo>
                <a:lnTo>
                  <a:pt x="0" y="0"/>
                </a:lnTo>
                <a:lnTo>
                  <a:pt x="0" y="738758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5"/>
              </a:lnSpc>
            </a:pPr>
            <a:r>
              <a:rPr spc="-55" dirty="0"/>
              <a:t>R</a:t>
            </a:r>
            <a:r>
              <a:rPr dirty="0"/>
              <a:t>e</a:t>
            </a:r>
            <a:r>
              <a:rPr spc="-10" dirty="0"/>
              <a:t>a</a:t>
            </a:r>
            <a:r>
              <a:rPr spc="-15" dirty="0"/>
              <a:t>c</a:t>
            </a:r>
            <a:r>
              <a:rPr dirty="0"/>
              <a:t>t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3C5002B-728A-49DB-BC17-DA2BAB5252E0}"/>
              </a:ext>
            </a:extLst>
          </p:cNvPr>
          <p:cNvSpPr txBox="1">
            <a:spLocks/>
          </p:cNvSpPr>
          <p:nvPr/>
        </p:nvSpPr>
        <p:spPr>
          <a:xfrm>
            <a:off x="553177" y="1504154"/>
            <a:ext cx="8071484" cy="2147383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marR="5080" algn="just">
              <a:lnSpc>
                <a:spcPct val="100099"/>
              </a:lnSpc>
              <a:spcBef>
                <a:spcPts val="925"/>
              </a:spcBef>
            </a:pPr>
            <a:r>
              <a:rPr lang="it-IT" sz="3200" kern="0" spc="-25" dirty="0"/>
              <a:t>L'idea è delegare la modifica dello state a una funzione esterna attraverso una </a:t>
            </a:r>
            <a:r>
              <a:rPr lang="it-IT" sz="3200" kern="0" spc="-25" dirty="0" err="1"/>
              <a:t>dispatch</a:t>
            </a:r>
            <a:r>
              <a:rPr lang="it-IT" sz="3200" kern="0" spc="-25" dirty="0"/>
              <a:t> </a:t>
            </a:r>
            <a:r>
              <a:rPr lang="it-IT" sz="3200" kern="0" spc="-25" dirty="0" err="1"/>
              <a:t>function</a:t>
            </a:r>
            <a:r>
              <a:rPr lang="it-IT" sz="3200" kern="0" spc="-25" dirty="0"/>
              <a:t>, piuttosto che farlo direttamente all'interno del nostro componente. 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1403527-2C08-4E65-BAAF-31F58C67A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65" y="4041775"/>
            <a:ext cx="3911350" cy="99073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C0AE8EE-293F-4590-938E-5DEEF224A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775" y="4041775"/>
            <a:ext cx="3781953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94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460375"/>
            <a:ext cx="8071484" cy="854721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1385"/>
              </a:spcBef>
            </a:pPr>
            <a:r>
              <a:rPr lang="it-IT" spc="-25" dirty="0" err="1"/>
              <a:t>useReducer</a:t>
            </a:r>
            <a:endParaRPr spc="-25" dirty="0"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739140"/>
          </a:xfrm>
          <a:custGeom>
            <a:avLst/>
            <a:gdLst/>
            <a:ahLst/>
            <a:cxnLst/>
            <a:rect l="l" t="t" r="r" b="b"/>
            <a:pathLst>
              <a:path w="9144000" h="739140">
                <a:moveTo>
                  <a:pt x="0" y="738758"/>
                </a:moveTo>
                <a:lnTo>
                  <a:pt x="9144000" y="738758"/>
                </a:lnTo>
                <a:lnTo>
                  <a:pt x="9144000" y="0"/>
                </a:lnTo>
                <a:lnTo>
                  <a:pt x="0" y="0"/>
                </a:lnTo>
                <a:lnTo>
                  <a:pt x="0" y="738758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5"/>
              </a:lnSpc>
            </a:pPr>
            <a:r>
              <a:rPr spc="-55" dirty="0"/>
              <a:t>R</a:t>
            </a:r>
            <a:r>
              <a:rPr dirty="0"/>
              <a:t>e</a:t>
            </a:r>
            <a:r>
              <a:rPr spc="-10" dirty="0"/>
              <a:t>a</a:t>
            </a:r>
            <a:r>
              <a:rPr spc="-15" dirty="0"/>
              <a:t>c</a:t>
            </a:r>
            <a:r>
              <a:rPr dirty="0"/>
              <a:t>t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3C5002B-728A-49DB-BC17-DA2BAB5252E0}"/>
              </a:ext>
            </a:extLst>
          </p:cNvPr>
          <p:cNvSpPr txBox="1">
            <a:spLocks/>
          </p:cNvSpPr>
          <p:nvPr/>
        </p:nvSpPr>
        <p:spPr>
          <a:xfrm>
            <a:off x="609600" y="1059172"/>
            <a:ext cx="8071484" cy="3132268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marR="5080" algn="just">
              <a:lnSpc>
                <a:spcPct val="100099"/>
              </a:lnSpc>
              <a:spcBef>
                <a:spcPts val="925"/>
              </a:spcBef>
            </a:pPr>
            <a:r>
              <a:rPr lang="it-IT" sz="2400" b="0" i="0" dirty="0">
                <a:solidFill>
                  <a:srgbClr val="374151"/>
                </a:solidFill>
                <a:effectLst/>
                <a:latin typeface="Söhne"/>
              </a:rPr>
              <a:t>Ora Possiamo intercettare nella funzione </a:t>
            </a:r>
            <a:r>
              <a:rPr lang="it-IT" sz="2400" b="0" i="0" dirty="0" err="1">
                <a:solidFill>
                  <a:srgbClr val="374151"/>
                </a:solidFill>
                <a:effectLst/>
                <a:latin typeface="Söhne"/>
              </a:rPr>
              <a:t>reducer</a:t>
            </a:r>
            <a:r>
              <a:rPr lang="it-IT" sz="2400" b="0" i="0" dirty="0">
                <a:solidFill>
                  <a:srgbClr val="374151"/>
                </a:solidFill>
                <a:effectLst/>
                <a:latin typeface="Söhne"/>
              </a:rPr>
              <a:t> il tipo dell'azione e utilizzare un "</a:t>
            </a:r>
            <a:r>
              <a:rPr lang="it-IT" sz="2400" b="0" i="0" dirty="0" err="1">
                <a:solidFill>
                  <a:srgbClr val="374151"/>
                </a:solidFill>
                <a:effectLst/>
                <a:latin typeface="Söhne"/>
              </a:rPr>
              <a:t>if</a:t>
            </a:r>
            <a:r>
              <a:rPr lang="it-IT" sz="2400" b="0" i="0" dirty="0">
                <a:solidFill>
                  <a:srgbClr val="374151"/>
                </a:solidFill>
                <a:effectLst/>
                <a:latin typeface="Söhne"/>
              </a:rPr>
              <a:t>" o uno "switch". In questo esempio, userò un "</a:t>
            </a:r>
            <a:r>
              <a:rPr lang="it-IT" sz="2400" b="0" i="0" dirty="0" err="1">
                <a:solidFill>
                  <a:srgbClr val="374151"/>
                </a:solidFill>
                <a:effectLst/>
                <a:latin typeface="Söhne"/>
              </a:rPr>
              <a:t>if</a:t>
            </a:r>
            <a:r>
              <a:rPr lang="it-IT" sz="2400" b="0" i="0" dirty="0">
                <a:solidFill>
                  <a:srgbClr val="374151"/>
                </a:solidFill>
                <a:effectLst/>
                <a:latin typeface="Söhne"/>
              </a:rPr>
              <a:t>". Se l'azione è "PREMO_BOTTONE", verrà visualizzato un log "bottone premuto". Successivamente, per aprire o chiudere un modello al click del bottone, dichiariamo una funzione "</a:t>
            </a:r>
            <a:r>
              <a:rPr lang="it-IT" sz="2400" b="0" i="0" dirty="0" err="1">
                <a:solidFill>
                  <a:srgbClr val="374151"/>
                </a:solidFill>
                <a:effectLst/>
                <a:latin typeface="Söhne"/>
              </a:rPr>
              <a:t>apriModal</a:t>
            </a:r>
            <a:r>
              <a:rPr lang="it-IT" sz="2400" b="0" i="0" dirty="0">
                <a:solidFill>
                  <a:srgbClr val="374151"/>
                </a:solidFill>
                <a:effectLst/>
                <a:latin typeface="Söhne"/>
              </a:rPr>
              <a:t>" e la passiamo al "</a:t>
            </a:r>
            <a:r>
              <a:rPr lang="it-IT" sz="2400" b="0" i="0" dirty="0" err="1">
                <a:solidFill>
                  <a:srgbClr val="374151"/>
                </a:solidFill>
                <a:effectLst/>
                <a:latin typeface="Söhne"/>
              </a:rPr>
              <a:t>dispatch</a:t>
            </a:r>
            <a:r>
              <a:rPr lang="it-IT" sz="2400" b="0" i="0" dirty="0">
                <a:solidFill>
                  <a:srgbClr val="374151"/>
                </a:solidFill>
                <a:effectLst/>
                <a:latin typeface="Söhne"/>
              </a:rPr>
              <a:t>". Nel "</a:t>
            </a:r>
            <a:r>
              <a:rPr lang="it-IT" sz="2400" b="0" i="0" dirty="0" err="1">
                <a:solidFill>
                  <a:srgbClr val="374151"/>
                </a:solidFill>
                <a:effectLst/>
                <a:latin typeface="Söhne"/>
              </a:rPr>
              <a:t>reducer</a:t>
            </a:r>
            <a:r>
              <a:rPr lang="it-IT" sz="2400" b="0" i="0" dirty="0">
                <a:solidFill>
                  <a:srgbClr val="374151"/>
                </a:solidFill>
                <a:effectLst/>
                <a:latin typeface="Söhne"/>
              </a:rPr>
              <a:t>", gestiamo questa azione verificando il tipo di azione e restituendo il nuovo stato.</a:t>
            </a:r>
            <a:endParaRPr lang="it-IT" sz="2400" kern="0" spc="-25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02F984B-D4A8-2712-EF7F-83A6A8020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560" y="4194175"/>
            <a:ext cx="4571943" cy="2310247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CF145A8-3543-55FF-9EB7-AA39ABF27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70375"/>
            <a:ext cx="3216844" cy="234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194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460375"/>
            <a:ext cx="8071484" cy="854721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1385"/>
              </a:spcBef>
            </a:pPr>
            <a:r>
              <a:rPr lang="it-IT" spc="-25" dirty="0" err="1"/>
              <a:t>useReducer</a:t>
            </a:r>
            <a:endParaRPr spc="-25" dirty="0"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739140"/>
          </a:xfrm>
          <a:custGeom>
            <a:avLst/>
            <a:gdLst/>
            <a:ahLst/>
            <a:cxnLst/>
            <a:rect l="l" t="t" r="r" b="b"/>
            <a:pathLst>
              <a:path w="9144000" h="739140">
                <a:moveTo>
                  <a:pt x="0" y="738758"/>
                </a:moveTo>
                <a:lnTo>
                  <a:pt x="9144000" y="738758"/>
                </a:lnTo>
                <a:lnTo>
                  <a:pt x="9144000" y="0"/>
                </a:lnTo>
                <a:lnTo>
                  <a:pt x="0" y="0"/>
                </a:lnTo>
                <a:lnTo>
                  <a:pt x="0" y="738758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5"/>
              </a:lnSpc>
            </a:pPr>
            <a:r>
              <a:rPr spc="-55" dirty="0"/>
              <a:t>R</a:t>
            </a:r>
            <a:r>
              <a:rPr dirty="0"/>
              <a:t>e</a:t>
            </a:r>
            <a:r>
              <a:rPr spc="-10" dirty="0"/>
              <a:t>a</a:t>
            </a:r>
            <a:r>
              <a:rPr spc="-15" dirty="0"/>
              <a:t>c</a:t>
            </a:r>
            <a:r>
              <a:rPr dirty="0"/>
              <a:t>t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3C5002B-728A-49DB-BC17-DA2BAB5252E0}"/>
              </a:ext>
            </a:extLst>
          </p:cNvPr>
          <p:cNvSpPr txBox="1">
            <a:spLocks/>
          </p:cNvSpPr>
          <p:nvPr/>
        </p:nvSpPr>
        <p:spPr>
          <a:xfrm>
            <a:off x="563663" y="1199515"/>
            <a:ext cx="8071484" cy="2332049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marR="5080" algn="just">
              <a:lnSpc>
                <a:spcPct val="100099"/>
              </a:lnSpc>
              <a:spcBef>
                <a:spcPts val="925"/>
              </a:spcBef>
            </a:pPr>
            <a:r>
              <a:rPr lang="it-IT" sz="2800" b="0" i="0" dirty="0">
                <a:solidFill>
                  <a:srgbClr val="374151"/>
                </a:solidFill>
                <a:effectLst/>
                <a:latin typeface="Söhne"/>
              </a:rPr>
              <a:t>Tutto ciò funziona perfettamente, in modo dichiarativo e intuitivo. È chiaro cosa fanno le funzioni che passiamo ai componenti. Queste funzioni sono descritte in modo dettagliato e gestite da una funzione esterna che, di solito, viene importata da un altro file.</a:t>
            </a:r>
            <a:endParaRPr lang="it-IT" sz="2800" kern="0" spc="-25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FF38DBC7-C19F-01A2-018C-BB81D3A08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340" y="3736975"/>
            <a:ext cx="3084130" cy="283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23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460375"/>
            <a:ext cx="8071484" cy="854721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1385"/>
              </a:spcBef>
            </a:pPr>
            <a:r>
              <a:rPr lang="it-IT" spc="-25" dirty="0" err="1"/>
              <a:t>useReducer</a:t>
            </a:r>
            <a:endParaRPr spc="-25" dirty="0"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739140"/>
          </a:xfrm>
          <a:custGeom>
            <a:avLst/>
            <a:gdLst/>
            <a:ahLst/>
            <a:cxnLst/>
            <a:rect l="l" t="t" r="r" b="b"/>
            <a:pathLst>
              <a:path w="9144000" h="739140">
                <a:moveTo>
                  <a:pt x="0" y="738758"/>
                </a:moveTo>
                <a:lnTo>
                  <a:pt x="9144000" y="738758"/>
                </a:lnTo>
                <a:lnTo>
                  <a:pt x="9144000" y="0"/>
                </a:lnTo>
                <a:lnTo>
                  <a:pt x="0" y="0"/>
                </a:lnTo>
                <a:lnTo>
                  <a:pt x="0" y="738758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5"/>
              </a:lnSpc>
            </a:pPr>
            <a:r>
              <a:rPr spc="-55" dirty="0"/>
              <a:t>R</a:t>
            </a:r>
            <a:r>
              <a:rPr dirty="0"/>
              <a:t>e</a:t>
            </a:r>
            <a:r>
              <a:rPr spc="-10" dirty="0"/>
              <a:t>a</a:t>
            </a:r>
            <a:r>
              <a:rPr spc="-15" dirty="0"/>
              <a:t>c</a:t>
            </a:r>
            <a:r>
              <a:rPr dirty="0"/>
              <a:t>t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3C5002B-728A-49DB-BC17-DA2BAB5252E0}"/>
              </a:ext>
            </a:extLst>
          </p:cNvPr>
          <p:cNvSpPr txBox="1">
            <a:spLocks/>
          </p:cNvSpPr>
          <p:nvPr/>
        </p:nvSpPr>
        <p:spPr>
          <a:xfrm>
            <a:off x="536244" y="2974975"/>
            <a:ext cx="8071484" cy="608500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marR="5080" algn="ctr">
              <a:lnSpc>
                <a:spcPct val="100099"/>
              </a:lnSpc>
              <a:spcBef>
                <a:spcPts val="925"/>
              </a:spcBef>
            </a:pPr>
            <a:r>
              <a:rPr lang="it-IT" sz="2800" b="0" i="0" dirty="0">
                <a:solidFill>
                  <a:srgbClr val="374151"/>
                </a:solidFill>
                <a:effectLst/>
                <a:latin typeface="Söhne"/>
              </a:rPr>
              <a:t>Provate ad aggiungere l’azione di chiusura del </a:t>
            </a:r>
            <a:r>
              <a:rPr lang="it-IT" sz="2800" b="0" i="0" dirty="0" err="1">
                <a:solidFill>
                  <a:srgbClr val="374151"/>
                </a:solidFill>
                <a:effectLst/>
                <a:latin typeface="Söhne"/>
              </a:rPr>
              <a:t>modal</a:t>
            </a:r>
            <a:endParaRPr lang="it-IT" sz="2800" kern="0" spc="-25" dirty="0"/>
          </a:p>
        </p:txBody>
      </p:sp>
    </p:spTree>
    <p:extLst>
      <p:ext uri="{BB962C8B-B14F-4D97-AF65-F5344CB8AC3E}">
        <p14:creationId xmlns:p14="http://schemas.microsoft.com/office/powerpoint/2010/main" val="1217513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460375"/>
            <a:ext cx="8071484" cy="854721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1385"/>
              </a:spcBef>
            </a:pPr>
            <a:r>
              <a:rPr lang="it-IT" spc="-25" dirty="0" err="1"/>
              <a:t>useReducer</a:t>
            </a:r>
            <a:endParaRPr spc="-25" dirty="0"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739140"/>
          </a:xfrm>
          <a:custGeom>
            <a:avLst/>
            <a:gdLst/>
            <a:ahLst/>
            <a:cxnLst/>
            <a:rect l="l" t="t" r="r" b="b"/>
            <a:pathLst>
              <a:path w="9144000" h="739140">
                <a:moveTo>
                  <a:pt x="0" y="738758"/>
                </a:moveTo>
                <a:lnTo>
                  <a:pt x="9144000" y="738758"/>
                </a:lnTo>
                <a:lnTo>
                  <a:pt x="9144000" y="0"/>
                </a:lnTo>
                <a:lnTo>
                  <a:pt x="0" y="0"/>
                </a:lnTo>
                <a:lnTo>
                  <a:pt x="0" y="738758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5"/>
              </a:lnSpc>
            </a:pPr>
            <a:r>
              <a:rPr spc="-55" dirty="0"/>
              <a:t>R</a:t>
            </a:r>
            <a:r>
              <a:rPr dirty="0"/>
              <a:t>e</a:t>
            </a:r>
            <a:r>
              <a:rPr spc="-10" dirty="0"/>
              <a:t>a</a:t>
            </a:r>
            <a:r>
              <a:rPr spc="-15" dirty="0"/>
              <a:t>c</a:t>
            </a:r>
            <a:r>
              <a:rPr dirty="0"/>
              <a:t>t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140A53A-80D2-FDD9-AA35-F94C15EE6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89" y="1450976"/>
            <a:ext cx="3986180" cy="28194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AE6D2FF-4F5A-10D2-09E1-28914AC14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1450976"/>
            <a:ext cx="3577269" cy="320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154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58" y="592728"/>
            <a:ext cx="8071484" cy="854721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1385"/>
              </a:spcBef>
            </a:pPr>
            <a:r>
              <a:rPr lang="it-IT" spc="-25" dirty="0" err="1"/>
              <a:t>useReducer</a:t>
            </a:r>
            <a:endParaRPr spc="-25" dirty="0"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739140"/>
          </a:xfrm>
          <a:custGeom>
            <a:avLst/>
            <a:gdLst/>
            <a:ahLst/>
            <a:cxnLst/>
            <a:rect l="l" t="t" r="r" b="b"/>
            <a:pathLst>
              <a:path w="9144000" h="739140">
                <a:moveTo>
                  <a:pt x="0" y="738758"/>
                </a:moveTo>
                <a:lnTo>
                  <a:pt x="9144000" y="738758"/>
                </a:lnTo>
                <a:lnTo>
                  <a:pt x="9144000" y="0"/>
                </a:lnTo>
                <a:lnTo>
                  <a:pt x="0" y="0"/>
                </a:lnTo>
                <a:lnTo>
                  <a:pt x="0" y="738758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5"/>
              </a:lnSpc>
            </a:pPr>
            <a:r>
              <a:rPr spc="-55" dirty="0"/>
              <a:t>R</a:t>
            </a:r>
            <a:r>
              <a:rPr dirty="0"/>
              <a:t>e</a:t>
            </a:r>
            <a:r>
              <a:rPr spc="-10" dirty="0"/>
              <a:t>a</a:t>
            </a:r>
            <a:r>
              <a:rPr spc="-15" dirty="0"/>
              <a:t>c</a:t>
            </a:r>
            <a:r>
              <a:rPr dirty="0"/>
              <a:t>t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3C5002B-728A-49DB-BC17-DA2BAB5252E0}"/>
              </a:ext>
            </a:extLst>
          </p:cNvPr>
          <p:cNvSpPr txBox="1">
            <a:spLocks/>
          </p:cNvSpPr>
          <p:nvPr/>
        </p:nvSpPr>
        <p:spPr>
          <a:xfrm>
            <a:off x="549691" y="1301037"/>
            <a:ext cx="8071484" cy="4717317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marR="5080" algn="just">
              <a:lnSpc>
                <a:spcPct val="100099"/>
              </a:lnSpc>
              <a:spcBef>
                <a:spcPts val="925"/>
              </a:spcBef>
            </a:pPr>
            <a:r>
              <a:rPr lang="it-IT" sz="2800" kern="0" spc="-25" dirty="0"/>
              <a:t>`</a:t>
            </a:r>
            <a:r>
              <a:rPr lang="it-IT" sz="2800" kern="0" spc="-25" dirty="0" err="1"/>
              <a:t>useReducer</a:t>
            </a:r>
            <a:r>
              <a:rPr lang="it-IT" sz="2800" kern="0" spc="-25" dirty="0"/>
              <a:t>` è un hook che permette di gestire lo stato di un componente in modo simile a come funzionano </a:t>
            </a:r>
            <a:r>
              <a:rPr lang="it-IT" sz="2800" kern="0" spc="-25" dirty="0" err="1"/>
              <a:t>Redux</a:t>
            </a:r>
            <a:r>
              <a:rPr lang="it-IT" sz="2800" kern="0" spc="-25" dirty="0"/>
              <a:t> o altri gestori di stato, ma a livello di componente singolo. È particolarmente utile quando hai una logica di stato complessa che coinvolge molteplici azioni o quando il prossimo stato dipende dal precedente.</a:t>
            </a:r>
          </a:p>
          <a:p>
            <a:pPr marL="12700" marR="5080" algn="just">
              <a:lnSpc>
                <a:spcPct val="100099"/>
              </a:lnSpc>
              <a:spcBef>
                <a:spcPts val="925"/>
              </a:spcBef>
            </a:pPr>
            <a:endParaRPr lang="it-IT" sz="2800" kern="0" spc="-25" dirty="0"/>
          </a:p>
          <a:p>
            <a:pPr marL="12700" marR="5080" algn="just">
              <a:lnSpc>
                <a:spcPct val="100099"/>
              </a:lnSpc>
              <a:spcBef>
                <a:spcPts val="925"/>
              </a:spcBef>
            </a:pPr>
            <a:r>
              <a:rPr lang="it-IT" sz="2800" kern="0" spc="-25" dirty="0"/>
              <a:t>Lo `</a:t>
            </a:r>
            <a:r>
              <a:rPr lang="it-IT" sz="2800" kern="0" spc="-25" dirty="0" err="1"/>
              <a:t>useReducer</a:t>
            </a:r>
            <a:r>
              <a:rPr lang="it-IT" sz="2800" kern="0" spc="-25" dirty="0"/>
              <a:t>` accetta una funzione riduttore e uno stato iniziale come argomenti e restituisce lo stato corrente insieme a una funzione `</a:t>
            </a:r>
            <a:r>
              <a:rPr lang="it-IT" sz="2800" kern="0" spc="-25" dirty="0" err="1"/>
              <a:t>dispatch</a:t>
            </a:r>
            <a:r>
              <a:rPr lang="it-IT" sz="2800" kern="0" spc="-25" dirty="0"/>
              <a:t>`.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460375"/>
            <a:ext cx="8071484" cy="854721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1385"/>
              </a:spcBef>
            </a:pPr>
            <a:r>
              <a:rPr lang="it-IT" spc="-25" dirty="0" err="1"/>
              <a:t>useReducer</a:t>
            </a:r>
            <a:endParaRPr spc="-25" dirty="0"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739140"/>
          </a:xfrm>
          <a:custGeom>
            <a:avLst/>
            <a:gdLst/>
            <a:ahLst/>
            <a:cxnLst/>
            <a:rect l="l" t="t" r="r" b="b"/>
            <a:pathLst>
              <a:path w="9144000" h="739140">
                <a:moveTo>
                  <a:pt x="0" y="738758"/>
                </a:moveTo>
                <a:lnTo>
                  <a:pt x="9144000" y="738758"/>
                </a:lnTo>
                <a:lnTo>
                  <a:pt x="9144000" y="0"/>
                </a:lnTo>
                <a:lnTo>
                  <a:pt x="0" y="0"/>
                </a:lnTo>
                <a:lnTo>
                  <a:pt x="0" y="738758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5"/>
              </a:lnSpc>
            </a:pPr>
            <a:r>
              <a:rPr spc="-55" dirty="0"/>
              <a:t>R</a:t>
            </a:r>
            <a:r>
              <a:rPr dirty="0"/>
              <a:t>e</a:t>
            </a:r>
            <a:r>
              <a:rPr spc="-10" dirty="0"/>
              <a:t>a</a:t>
            </a:r>
            <a:r>
              <a:rPr spc="-15" dirty="0"/>
              <a:t>c</a:t>
            </a:r>
            <a:r>
              <a:rPr dirty="0"/>
              <a:t>t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77849F26-9C05-8A32-FF90-245C18DCC982}"/>
              </a:ext>
            </a:extLst>
          </p:cNvPr>
          <p:cNvSpPr txBox="1">
            <a:spLocks/>
          </p:cNvSpPr>
          <p:nvPr/>
        </p:nvSpPr>
        <p:spPr>
          <a:xfrm>
            <a:off x="531063" y="1168049"/>
            <a:ext cx="8071484" cy="1039387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marR="5080">
              <a:lnSpc>
                <a:spcPct val="100099"/>
              </a:lnSpc>
              <a:spcBef>
                <a:spcPts val="925"/>
              </a:spcBef>
            </a:pPr>
            <a:r>
              <a:rPr lang="it-IT" sz="2800" b="0" i="0" dirty="0">
                <a:solidFill>
                  <a:srgbClr val="374151"/>
                </a:solidFill>
                <a:effectLst/>
                <a:latin typeface="Söhne"/>
              </a:rPr>
              <a:t>Possiamo passare anche dei parametri alla </a:t>
            </a:r>
            <a:r>
              <a:rPr lang="it-IT" sz="2800" b="0" i="0" dirty="0" err="1">
                <a:solidFill>
                  <a:srgbClr val="374151"/>
                </a:solidFill>
                <a:effectLst/>
                <a:latin typeface="Söhne"/>
              </a:rPr>
              <a:t>dispatch</a:t>
            </a:r>
            <a:r>
              <a:rPr lang="it-IT" sz="2800" b="0" i="0" dirty="0">
                <a:solidFill>
                  <a:srgbClr val="374151"/>
                </a:solidFill>
                <a:effectLst/>
                <a:latin typeface="Söhne"/>
              </a:rPr>
              <a:t> con le payload.</a:t>
            </a:r>
            <a:endParaRPr lang="it-IT" sz="2800" kern="0" spc="-25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C21541E9-1EDA-5758-1054-6235DB597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405" y="2364777"/>
            <a:ext cx="5638800" cy="871613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40529F2-5EF9-83A1-DEE9-ACC761052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185" y="3393731"/>
            <a:ext cx="3939239" cy="306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5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460375"/>
            <a:ext cx="8071484" cy="854721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1385"/>
              </a:spcBef>
            </a:pPr>
            <a:r>
              <a:rPr lang="it-IT" spc="-25" dirty="0" err="1"/>
              <a:t>useContext</a:t>
            </a:r>
            <a:endParaRPr spc="-25" dirty="0"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739140"/>
          </a:xfrm>
          <a:custGeom>
            <a:avLst/>
            <a:gdLst/>
            <a:ahLst/>
            <a:cxnLst/>
            <a:rect l="l" t="t" r="r" b="b"/>
            <a:pathLst>
              <a:path w="9144000" h="739140">
                <a:moveTo>
                  <a:pt x="0" y="738758"/>
                </a:moveTo>
                <a:lnTo>
                  <a:pt x="9144000" y="738758"/>
                </a:lnTo>
                <a:lnTo>
                  <a:pt x="9144000" y="0"/>
                </a:lnTo>
                <a:lnTo>
                  <a:pt x="0" y="0"/>
                </a:lnTo>
                <a:lnTo>
                  <a:pt x="0" y="738758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5"/>
              </a:lnSpc>
            </a:pPr>
            <a:r>
              <a:rPr spc="-55" dirty="0"/>
              <a:t>R</a:t>
            </a:r>
            <a:r>
              <a:rPr dirty="0"/>
              <a:t>e</a:t>
            </a:r>
            <a:r>
              <a:rPr spc="-10" dirty="0"/>
              <a:t>a</a:t>
            </a:r>
            <a:r>
              <a:rPr spc="-15" dirty="0"/>
              <a:t>c</a:t>
            </a:r>
            <a:r>
              <a:rPr dirty="0"/>
              <a:t>t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77849F26-9C05-8A32-FF90-245C18DCC982}"/>
              </a:ext>
            </a:extLst>
          </p:cNvPr>
          <p:cNvSpPr txBox="1">
            <a:spLocks/>
          </p:cNvSpPr>
          <p:nvPr/>
        </p:nvSpPr>
        <p:spPr>
          <a:xfrm>
            <a:off x="509391" y="1284016"/>
            <a:ext cx="8071484" cy="3855543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marR="5080">
              <a:lnSpc>
                <a:spcPct val="100099"/>
              </a:lnSpc>
              <a:spcBef>
                <a:spcPts val="925"/>
              </a:spcBef>
            </a:pPr>
            <a:r>
              <a:rPr lang="it-IT" sz="2800" b="0" i="0" dirty="0">
                <a:solidFill>
                  <a:srgbClr val="374151"/>
                </a:solidFill>
                <a:effectLst/>
                <a:latin typeface="Söhne"/>
              </a:rPr>
              <a:t>Questo hook è molto utile per gestire al meglio situazioni in cui ci sono passaggi di parametri a cascata tra i vari componenti. Questa situazione in applicazioni complesse può aumentare notevolmente la complessità del codice.</a:t>
            </a:r>
            <a:endParaRPr lang="it-IT" sz="2800" b="0" i="0" kern="0" spc="-25" dirty="0">
              <a:solidFill>
                <a:srgbClr val="374151"/>
              </a:solidFill>
              <a:effectLst/>
              <a:latin typeface="Söhne"/>
            </a:endParaRPr>
          </a:p>
          <a:p>
            <a:pPr marL="12700" marR="5080">
              <a:lnSpc>
                <a:spcPct val="100099"/>
              </a:lnSpc>
              <a:spcBef>
                <a:spcPts val="925"/>
              </a:spcBef>
            </a:pPr>
            <a:endParaRPr lang="it-IT" sz="2800" kern="0" spc="-25" dirty="0">
              <a:solidFill>
                <a:srgbClr val="374151"/>
              </a:solidFill>
              <a:latin typeface="Söhne"/>
            </a:endParaRPr>
          </a:p>
          <a:p>
            <a:pPr marL="12700" marR="5080">
              <a:lnSpc>
                <a:spcPct val="100099"/>
              </a:lnSpc>
              <a:spcBef>
                <a:spcPts val="925"/>
              </a:spcBef>
            </a:pPr>
            <a:r>
              <a:rPr lang="it-IT" sz="2800" b="0" i="0" kern="0" spc="-25" dirty="0">
                <a:solidFill>
                  <a:srgbClr val="374151"/>
                </a:solidFill>
                <a:effectLst/>
                <a:latin typeface="Söhne"/>
              </a:rPr>
              <a:t>Partiamo da </a:t>
            </a:r>
            <a:r>
              <a:rPr lang="it-IT" sz="2800" b="0" i="0" kern="0" spc="-25" dirty="0" err="1">
                <a:solidFill>
                  <a:srgbClr val="374151"/>
                </a:solidFill>
                <a:effectLst/>
                <a:latin typeface="Söhne"/>
              </a:rPr>
              <a:t>un’app</a:t>
            </a:r>
            <a:r>
              <a:rPr lang="it-IT" sz="2800" b="0" i="0" kern="0" spc="-25" dirty="0">
                <a:solidFill>
                  <a:srgbClr val="374151"/>
                </a:solidFill>
                <a:effectLst/>
                <a:latin typeface="Söhne"/>
              </a:rPr>
              <a:t> di esempio che rappresenta questa situazione e vediamo cosa fare.</a:t>
            </a:r>
            <a:endParaRPr lang="it-IT" sz="28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548614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460375"/>
            <a:ext cx="8071484" cy="854721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1385"/>
              </a:spcBef>
            </a:pPr>
            <a:r>
              <a:rPr lang="it-IT" spc="-25" dirty="0" err="1"/>
              <a:t>useContext</a:t>
            </a:r>
            <a:endParaRPr spc="-25" dirty="0"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739140"/>
          </a:xfrm>
          <a:custGeom>
            <a:avLst/>
            <a:gdLst/>
            <a:ahLst/>
            <a:cxnLst/>
            <a:rect l="l" t="t" r="r" b="b"/>
            <a:pathLst>
              <a:path w="9144000" h="739140">
                <a:moveTo>
                  <a:pt x="0" y="738758"/>
                </a:moveTo>
                <a:lnTo>
                  <a:pt x="9144000" y="738758"/>
                </a:lnTo>
                <a:lnTo>
                  <a:pt x="9144000" y="0"/>
                </a:lnTo>
                <a:lnTo>
                  <a:pt x="0" y="0"/>
                </a:lnTo>
                <a:lnTo>
                  <a:pt x="0" y="738758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5"/>
              </a:lnSpc>
            </a:pPr>
            <a:r>
              <a:rPr spc="-55" dirty="0"/>
              <a:t>R</a:t>
            </a:r>
            <a:r>
              <a:rPr dirty="0"/>
              <a:t>e</a:t>
            </a:r>
            <a:r>
              <a:rPr spc="-10" dirty="0"/>
              <a:t>a</a:t>
            </a:r>
            <a:r>
              <a:rPr spc="-15" dirty="0"/>
              <a:t>c</a:t>
            </a:r>
            <a:r>
              <a:rPr dirty="0"/>
              <a:t>t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E7D343F-5B61-4285-87D9-6CAF6E8E8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450975"/>
            <a:ext cx="6449682" cy="467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137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460375"/>
            <a:ext cx="8071484" cy="854721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1385"/>
              </a:spcBef>
            </a:pPr>
            <a:r>
              <a:rPr lang="it-IT" spc="-25" dirty="0" err="1"/>
              <a:t>useContext</a:t>
            </a:r>
            <a:endParaRPr spc="-25" dirty="0"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739140"/>
          </a:xfrm>
          <a:custGeom>
            <a:avLst/>
            <a:gdLst/>
            <a:ahLst/>
            <a:cxnLst/>
            <a:rect l="l" t="t" r="r" b="b"/>
            <a:pathLst>
              <a:path w="9144000" h="739140">
                <a:moveTo>
                  <a:pt x="0" y="738758"/>
                </a:moveTo>
                <a:lnTo>
                  <a:pt x="9144000" y="738758"/>
                </a:lnTo>
                <a:lnTo>
                  <a:pt x="9144000" y="0"/>
                </a:lnTo>
                <a:lnTo>
                  <a:pt x="0" y="0"/>
                </a:lnTo>
                <a:lnTo>
                  <a:pt x="0" y="738758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5"/>
              </a:lnSpc>
            </a:pPr>
            <a:r>
              <a:rPr spc="-55" dirty="0"/>
              <a:t>R</a:t>
            </a:r>
            <a:r>
              <a:rPr dirty="0"/>
              <a:t>e</a:t>
            </a:r>
            <a:r>
              <a:rPr spc="-10" dirty="0"/>
              <a:t>a</a:t>
            </a:r>
            <a:r>
              <a:rPr spc="-15" dirty="0"/>
              <a:t>c</a:t>
            </a:r>
            <a:r>
              <a:rPr dirty="0"/>
              <a:t>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0C9B1C8-B2FA-412B-A599-F418AEFEC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393" y="1774852"/>
            <a:ext cx="5791186" cy="401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32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460375"/>
            <a:ext cx="8071484" cy="854721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1385"/>
              </a:spcBef>
            </a:pPr>
            <a:r>
              <a:rPr lang="it-IT" spc="-25" dirty="0" err="1"/>
              <a:t>useContext</a:t>
            </a:r>
            <a:endParaRPr spc="-25" dirty="0"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739140"/>
          </a:xfrm>
          <a:custGeom>
            <a:avLst/>
            <a:gdLst/>
            <a:ahLst/>
            <a:cxnLst/>
            <a:rect l="l" t="t" r="r" b="b"/>
            <a:pathLst>
              <a:path w="9144000" h="739140">
                <a:moveTo>
                  <a:pt x="0" y="738758"/>
                </a:moveTo>
                <a:lnTo>
                  <a:pt x="9144000" y="738758"/>
                </a:lnTo>
                <a:lnTo>
                  <a:pt x="9144000" y="0"/>
                </a:lnTo>
                <a:lnTo>
                  <a:pt x="0" y="0"/>
                </a:lnTo>
                <a:lnTo>
                  <a:pt x="0" y="738758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5"/>
              </a:lnSpc>
            </a:pPr>
            <a:r>
              <a:rPr spc="-55" dirty="0"/>
              <a:t>R</a:t>
            </a:r>
            <a:r>
              <a:rPr dirty="0"/>
              <a:t>e</a:t>
            </a:r>
            <a:r>
              <a:rPr spc="-10" dirty="0"/>
              <a:t>a</a:t>
            </a:r>
            <a:r>
              <a:rPr spc="-15" dirty="0"/>
              <a:t>c</a:t>
            </a:r>
            <a:r>
              <a:rPr dirty="0"/>
              <a:t>t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77849F26-9C05-8A32-FF90-245C18DCC982}"/>
              </a:ext>
            </a:extLst>
          </p:cNvPr>
          <p:cNvSpPr txBox="1">
            <a:spLocks/>
          </p:cNvSpPr>
          <p:nvPr/>
        </p:nvSpPr>
        <p:spPr>
          <a:xfrm>
            <a:off x="536244" y="1199515"/>
            <a:ext cx="8071484" cy="4409540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marR="5080">
              <a:lnSpc>
                <a:spcPct val="100099"/>
              </a:lnSpc>
              <a:spcBef>
                <a:spcPts val="925"/>
              </a:spcBef>
            </a:pPr>
            <a:r>
              <a:rPr lang="it-IT" sz="2600" b="0" i="0" dirty="0">
                <a:solidFill>
                  <a:srgbClr val="374151"/>
                </a:solidFill>
                <a:effectLst/>
                <a:latin typeface="Söhne"/>
              </a:rPr>
              <a:t>Lo scopo di </a:t>
            </a:r>
            <a:r>
              <a:rPr lang="it-IT" sz="2600" b="0" i="0" dirty="0" err="1">
                <a:solidFill>
                  <a:srgbClr val="374151"/>
                </a:solidFill>
                <a:effectLst/>
                <a:latin typeface="Söhne"/>
              </a:rPr>
              <a:t>useContext</a:t>
            </a:r>
            <a:r>
              <a:rPr lang="it-IT" sz="2600" b="0" i="0" dirty="0">
                <a:solidFill>
                  <a:srgbClr val="374151"/>
                </a:solidFill>
                <a:effectLst/>
                <a:latin typeface="Söhne"/>
              </a:rPr>
              <a:t> è creare un </a:t>
            </a:r>
            <a:r>
              <a:rPr lang="it-IT" sz="2600" b="0" i="0" dirty="0" err="1">
                <a:solidFill>
                  <a:srgbClr val="374151"/>
                </a:solidFill>
                <a:effectLst/>
                <a:latin typeface="Söhne"/>
              </a:rPr>
              <a:t>context</a:t>
            </a:r>
            <a:r>
              <a:rPr lang="it-IT" sz="2600" b="0" i="0" dirty="0">
                <a:solidFill>
                  <a:srgbClr val="374151"/>
                </a:solidFill>
                <a:effectLst/>
                <a:latin typeface="Söhne"/>
              </a:rPr>
              <a:t>, che possiamo immaginare come un contenitore o un "</a:t>
            </a:r>
            <a:r>
              <a:rPr lang="it-IT" sz="2600" b="0" i="0" dirty="0" err="1">
                <a:solidFill>
                  <a:srgbClr val="374151"/>
                </a:solidFill>
                <a:effectLst/>
                <a:latin typeface="Söhne"/>
              </a:rPr>
              <a:t>wrapper</a:t>
            </a:r>
            <a:r>
              <a:rPr lang="it-IT" sz="2600" b="0" i="0" dirty="0">
                <a:solidFill>
                  <a:srgbClr val="374151"/>
                </a:solidFill>
                <a:effectLst/>
                <a:latin typeface="Söhne"/>
              </a:rPr>
              <a:t>". Questo permette di avvolgere e impacchettare i nostri componenti.</a:t>
            </a:r>
          </a:p>
          <a:p>
            <a:pPr marL="12700" marR="5080">
              <a:lnSpc>
                <a:spcPct val="100099"/>
              </a:lnSpc>
              <a:spcBef>
                <a:spcPts val="925"/>
              </a:spcBef>
            </a:pPr>
            <a:r>
              <a:rPr lang="it-IT" sz="2600" b="0" i="0" dirty="0">
                <a:solidFill>
                  <a:srgbClr val="374151"/>
                </a:solidFill>
                <a:effectLst/>
                <a:latin typeface="Söhne"/>
              </a:rPr>
              <a:t>Tutti i componenti inseriti all'interno di questo "</a:t>
            </a:r>
            <a:r>
              <a:rPr lang="it-IT" sz="2600" b="0" i="0" dirty="0" err="1">
                <a:solidFill>
                  <a:srgbClr val="374151"/>
                </a:solidFill>
                <a:effectLst/>
                <a:latin typeface="Söhne"/>
              </a:rPr>
              <a:t>wrapper</a:t>
            </a:r>
            <a:r>
              <a:rPr lang="it-IT" sz="2600" b="0" i="0" dirty="0">
                <a:solidFill>
                  <a:srgbClr val="374151"/>
                </a:solidFill>
                <a:effectLst/>
                <a:latin typeface="Söhne"/>
              </a:rPr>
              <a:t>" avranno accesso a tutte le funzioni e agli stati dichiarati nel contesto specifico.</a:t>
            </a:r>
          </a:p>
          <a:p>
            <a:pPr marL="12700" marR="5080">
              <a:lnSpc>
                <a:spcPct val="100099"/>
              </a:lnSpc>
              <a:spcBef>
                <a:spcPts val="925"/>
              </a:spcBef>
            </a:pPr>
            <a:r>
              <a:rPr lang="it-IT" sz="2600" b="0" i="0" dirty="0">
                <a:solidFill>
                  <a:srgbClr val="374151"/>
                </a:solidFill>
                <a:effectLst/>
                <a:latin typeface="Söhne"/>
              </a:rPr>
              <a:t>Per utilizzare </a:t>
            </a:r>
            <a:r>
              <a:rPr lang="it-IT" sz="2600" b="0" i="0" dirty="0" err="1">
                <a:solidFill>
                  <a:srgbClr val="374151"/>
                </a:solidFill>
                <a:effectLst/>
                <a:latin typeface="Söhne"/>
              </a:rPr>
              <a:t>useContext</a:t>
            </a:r>
            <a:r>
              <a:rPr lang="it-IT" sz="2600" b="0" i="0" dirty="0">
                <a:solidFill>
                  <a:srgbClr val="374151"/>
                </a:solidFill>
                <a:effectLst/>
                <a:latin typeface="Söhne"/>
              </a:rPr>
              <a:t>, dobbiamo prima dichiarare il nostro </a:t>
            </a:r>
            <a:r>
              <a:rPr lang="it-IT" sz="2600" b="0" i="0" dirty="0" err="1">
                <a:solidFill>
                  <a:srgbClr val="374151"/>
                </a:solidFill>
                <a:effectLst/>
                <a:latin typeface="Söhne"/>
              </a:rPr>
              <a:t>context</a:t>
            </a:r>
            <a:r>
              <a:rPr lang="it-IT" sz="2600" b="0" i="0" dirty="0">
                <a:solidFill>
                  <a:srgbClr val="374151"/>
                </a:solidFill>
                <a:effectLst/>
                <a:latin typeface="Söhne"/>
              </a:rPr>
              <a:t>. Questo si fa definendo una costante, ad esempio chiamandola "</a:t>
            </a:r>
            <a:r>
              <a:rPr lang="it-IT" sz="2600" b="0" i="0" dirty="0" err="1">
                <a:solidFill>
                  <a:srgbClr val="374151"/>
                </a:solidFill>
                <a:effectLst/>
                <a:latin typeface="Söhne"/>
              </a:rPr>
              <a:t>AppContext</a:t>
            </a:r>
            <a:r>
              <a:rPr lang="it-IT" sz="2600" b="0" i="0" dirty="0">
                <a:solidFill>
                  <a:srgbClr val="374151"/>
                </a:solidFill>
                <a:effectLst/>
                <a:latin typeface="Söhne"/>
              </a:rPr>
              <a:t>", seguendo le convenzioni di </a:t>
            </a:r>
            <a:r>
              <a:rPr lang="it-IT" sz="2600" b="0" i="0" dirty="0" err="1">
                <a:solidFill>
                  <a:srgbClr val="374151"/>
                </a:solidFill>
                <a:effectLst/>
                <a:latin typeface="Söhne"/>
              </a:rPr>
              <a:t>React</a:t>
            </a:r>
            <a:r>
              <a:rPr lang="it-IT" sz="26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A71D4F2-423C-7D4A-EF2F-526F18F86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5609055"/>
            <a:ext cx="5886450" cy="100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53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460375"/>
            <a:ext cx="8071484" cy="854721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1385"/>
              </a:spcBef>
            </a:pPr>
            <a:r>
              <a:rPr lang="it-IT" spc="-25" dirty="0" err="1"/>
              <a:t>useContext</a:t>
            </a:r>
            <a:endParaRPr spc="-25" dirty="0"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739140"/>
          </a:xfrm>
          <a:custGeom>
            <a:avLst/>
            <a:gdLst/>
            <a:ahLst/>
            <a:cxnLst/>
            <a:rect l="l" t="t" r="r" b="b"/>
            <a:pathLst>
              <a:path w="9144000" h="739140">
                <a:moveTo>
                  <a:pt x="0" y="738758"/>
                </a:moveTo>
                <a:lnTo>
                  <a:pt x="9144000" y="738758"/>
                </a:lnTo>
                <a:lnTo>
                  <a:pt x="9144000" y="0"/>
                </a:lnTo>
                <a:lnTo>
                  <a:pt x="0" y="0"/>
                </a:lnTo>
                <a:lnTo>
                  <a:pt x="0" y="738758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5"/>
              </a:lnSpc>
            </a:pPr>
            <a:r>
              <a:rPr spc="-55" dirty="0"/>
              <a:t>R</a:t>
            </a:r>
            <a:r>
              <a:rPr dirty="0"/>
              <a:t>e</a:t>
            </a:r>
            <a:r>
              <a:rPr spc="-10" dirty="0"/>
              <a:t>a</a:t>
            </a:r>
            <a:r>
              <a:rPr spc="-15" dirty="0"/>
              <a:t>c</a:t>
            </a:r>
            <a:r>
              <a:rPr dirty="0"/>
              <a:t>t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77849F26-9C05-8A32-FF90-245C18DCC982}"/>
              </a:ext>
            </a:extLst>
          </p:cNvPr>
          <p:cNvSpPr txBox="1">
            <a:spLocks/>
          </p:cNvSpPr>
          <p:nvPr/>
        </p:nvSpPr>
        <p:spPr>
          <a:xfrm>
            <a:off x="536244" y="1374775"/>
            <a:ext cx="8071484" cy="4694234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marR="5080">
              <a:lnSpc>
                <a:spcPct val="100099"/>
              </a:lnSpc>
              <a:spcBef>
                <a:spcPts val="925"/>
              </a:spcBef>
            </a:pPr>
            <a:r>
              <a:rPr lang="it-IT" sz="2600" b="0" i="0" dirty="0">
                <a:solidFill>
                  <a:srgbClr val="374151"/>
                </a:solidFill>
                <a:effectLst/>
                <a:latin typeface="Söhne"/>
              </a:rPr>
              <a:t>Per avvolgere i nostri componenti con il "provider", dobbiamo utilizzare "</a:t>
            </a:r>
            <a:r>
              <a:rPr lang="it-IT" sz="2600" b="0" i="0" dirty="0" err="1">
                <a:solidFill>
                  <a:srgbClr val="374151"/>
                </a:solidFill>
                <a:effectLst/>
                <a:latin typeface="Söhne"/>
              </a:rPr>
              <a:t>AppContext.Provider</a:t>
            </a:r>
            <a:r>
              <a:rPr lang="it-IT" sz="2600" b="0" i="0" dirty="0">
                <a:solidFill>
                  <a:srgbClr val="374151"/>
                </a:solidFill>
                <a:effectLst/>
                <a:latin typeface="Söhne"/>
              </a:rPr>
              <a:t>". Questo componente ha una proprietà chiamata "</a:t>
            </a:r>
            <a:r>
              <a:rPr lang="it-IT" sz="2600" b="0" i="0" dirty="0" err="1">
                <a:solidFill>
                  <a:srgbClr val="374151"/>
                </a:solidFill>
                <a:effectLst/>
                <a:latin typeface="Söhne"/>
              </a:rPr>
              <a:t>value</a:t>
            </a:r>
            <a:r>
              <a:rPr lang="it-IT" sz="2600" b="0" i="0" dirty="0">
                <a:solidFill>
                  <a:srgbClr val="374151"/>
                </a:solidFill>
                <a:effectLst/>
                <a:latin typeface="Söhne"/>
              </a:rPr>
              <a:t>", alla quale possiamo passare qualsiasi cosa, solitamente un oggetto. Ad esempio, possiamo passare una stringa come "Ciao, sono il </a:t>
            </a:r>
            <a:r>
              <a:rPr lang="it-IT" sz="2600" b="0" i="0" dirty="0" err="1">
                <a:solidFill>
                  <a:srgbClr val="374151"/>
                </a:solidFill>
                <a:effectLst/>
                <a:latin typeface="Söhne"/>
              </a:rPr>
              <a:t>context</a:t>
            </a:r>
            <a:r>
              <a:rPr lang="it-IT" sz="2600" b="0" i="0" dirty="0">
                <a:solidFill>
                  <a:srgbClr val="374151"/>
                </a:solidFill>
                <a:effectLst/>
                <a:latin typeface="Söhne"/>
              </a:rPr>
              <a:t>".</a:t>
            </a:r>
          </a:p>
          <a:p>
            <a:pPr marL="12700" marR="5080">
              <a:lnSpc>
                <a:spcPct val="100099"/>
              </a:lnSpc>
              <a:spcBef>
                <a:spcPts val="925"/>
              </a:spcBef>
            </a:pPr>
            <a:r>
              <a:rPr lang="it-IT" sz="2600" b="0" i="0" dirty="0">
                <a:solidFill>
                  <a:srgbClr val="374151"/>
                </a:solidFill>
                <a:effectLst/>
                <a:latin typeface="Söhne"/>
              </a:rPr>
              <a:t>All'interno dei nostri componenti, possiamo accedere ai valori passati al "provider" utilizzando </a:t>
            </a:r>
            <a:r>
              <a:rPr lang="it-IT" sz="2600" b="0" i="0" dirty="0" err="1">
                <a:solidFill>
                  <a:srgbClr val="374151"/>
                </a:solidFill>
                <a:effectLst/>
                <a:latin typeface="Söhne"/>
              </a:rPr>
              <a:t>useContext</a:t>
            </a:r>
            <a:r>
              <a:rPr lang="it-IT" sz="2600" b="0" i="0" dirty="0">
                <a:solidFill>
                  <a:srgbClr val="374151"/>
                </a:solidFill>
                <a:effectLst/>
                <a:latin typeface="Söhne"/>
              </a:rPr>
              <a:t>. Ciò elimina la necessità di passare costantemente </a:t>
            </a:r>
            <a:r>
              <a:rPr lang="it-IT" sz="2600" b="0" i="0" dirty="0" err="1">
                <a:solidFill>
                  <a:srgbClr val="374151"/>
                </a:solidFill>
                <a:effectLst/>
                <a:latin typeface="Söhne"/>
              </a:rPr>
              <a:t>props</a:t>
            </a:r>
            <a:r>
              <a:rPr lang="it-IT" sz="2600" b="0" i="0" dirty="0">
                <a:solidFill>
                  <a:srgbClr val="374151"/>
                </a:solidFill>
                <a:effectLst/>
                <a:latin typeface="Söhne"/>
              </a:rPr>
              <a:t> ai componenti figli, semplificando il nostro codice e rendendolo più pulito.</a:t>
            </a:r>
          </a:p>
        </p:txBody>
      </p:sp>
    </p:spTree>
    <p:extLst>
      <p:ext uri="{BB962C8B-B14F-4D97-AF65-F5344CB8AC3E}">
        <p14:creationId xmlns:p14="http://schemas.microsoft.com/office/powerpoint/2010/main" val="4208239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460375"/>
            <a:ext cx="8071484" cy="854721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1385"/>
              </a:spcBef>
            </a:pPr>
            <a:r>
              <a:rPr lang="it-IT" spc="-25" dirty="0" err="1"/>
              <a:t>useContext</a:t>
            </a:r>
            <a:endParaRPr spc="-25" dirty="0"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739140"/>
          </a:xfrm>
          <a:custGeom>
            <a:avLst/>
            <a:gdLst/>
            <a:ahLst/>
            <a:cxnLst/>
            <a:rect l="l" t="t" r="r" b="b"/>
            <a:pathLst>
              <a:path w="9144000" h="739140">
                <a:moveTo>
                  <a:pt x="0" y="738758"/>
                </a:moveTo>
                <a:lnTo>
                  <a:pt x="9144000" y="738758"/>
                </a:lnTo>
                <a:lnTo>
                  <a:pt x="9144000" y="0"/>
                </a:lnTo>
                <a:lnTo>
                  <a:pt x="0" y="0"/>
                </a:lnTo>
                <a:lnTo>
                  <a:pt x="0" y="738758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5"/>
              </a:lnSpc>
            </a:pPr>
            <a:r>
              <a:rPr spc="-55" dirty="0"/>
              <a:t>R</a:t>
            </a:r>
            <a:r>
              <a:rPr dirty="0"/>
              <a:t>e</a:t>
            </a:r>
            <a:r>
              <a:rPr spc="-10" dirty="0"/>
              <a:t>a</a:t>
            </a:r>
            <a:r>
              <a:rPr spc="-15" dirty="0"/>
              <a:t>c</a:t>
            </a:r>
            <a:r>
              <a:rPr dirty="0"/>
              <a:t>t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B17966C-EE8D-1EFF-ABA5-EA6F32519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40" y="1315096"/>
            <a:ext cx="4937505" cy="308810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D0ACA79-9C0E-4C52-D321-4EEDFCAAD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100" y="2136775"/>
            <a:ext cx="5030900" cy="27432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3576A81-C817-7655-17DA-AF7F1AEC5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728" y="4800174"/>
            <a:ext cx="7239000" cy="180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828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460375"/>
            <a:ext cx="8071484" cy="854721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1385"/>
              </a:spcBef>
            </a:pPr>
            <a:r>
              <a:rPr lang="it-IT" spc="-25" dirty="0"/>
              <a:t>Custom hook</a:t>
            </a:r>
            <a:endParaRPr spc="-25" dirty="0"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739140"/>
          </a:xfrm>
          <a:custGeom>
            <a:avLst/>
            <a:gdLst/>
            <a:ahLst/>
            <a:cxnLst/>
            <a:rect l="l" t="t" r="r" b="b"/>
            <a:pathLst>
              <a:path w="9144000" h="739140">
                <a:moveTo>
                  <a:pt x="0" y="738758"/>
                </a:moveTo>
                <a:lnTo>
                  <a:pt x="9144000" y="738758"/>
                </a:lnTo>
                <a:lnTo>
                  <a:pt x="9144000" y="0"/>
                </a:lnTo>
                <a:lnTo>
                  <a:pt x="0" y="0"/>
                </a:lnTo>
                <a:lnTo>
                  <a:pt x="0" y="738758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5"/>
              </a:lnSpc>
            </a:pPr>
            <a:r>
              <a:rPr spc="-55" dirty="0"/>
              <a:t>R</a:t>
            </a:r>
            <a:r>
              <a:rPr dirty="0"/>
              <a:t>e</a:t>
            </a:r>
            <a:r>
              <a:rPr spc="-10" dirty="0"/>
              <a:t>a</a:t>
            </a:r>
            <a:r>
              <a:rPr spc="-15" dirty="0"/>
              <a:t>c</a:t>
            </a:r>
            <a:r>
              <a:rPr dirty="0"/>
              <a:t>t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77849F26-9C05-8A32-FF90-245C18DCC982}"/>
              </a:ext>
            </a:extLst>
          </p:cNvPr>
          <p:cNvSpPr txBox="1">
            <a:spLocks/>
          </p:cNvSpPr>
          <p:nvPr/>
        </p:nvSpPr>
        <p:spPr>
          <a:xfrm>
            <a:off x="685800" y="1495692"/>
            <a:ext cx="3426156" cy="4409540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marR="5080">
              <a:lnSpc>
                <a:spcPct val="100099"/>
              </a:lnSpc>
              <a:spcBef>
                <a:spcPts val="925"/>
              </a:spcBef>
            </a:pPr>
            <a:r>
              <a:rPr lang="it-IT" sz="2600" b="0" i="0" dirty="0">
                <a:solidFill>
                  <a:srgbClr val="374151"/>
                </a:solidFill>
                <a:effectLst/>
                <a:latin typeface="Söhne"/>
              </a:rPr>
              <a:t>Vediamo come creare un hook personalizzato. </a:t>
            </a:r>
            <a:endParaRPr lang="it-IT" sz="2600" dirty="0">
              <a:solidFill>
                <a:srgbClr val="374151"/>
              </a:solidFill>
              <a:latin typeface="Söhne"/>
            </a:endParaRPr>
          </a:p>
          <a:p>
            <a:pPr marL="12700" marR="5080">
              <a:lnSpc>
                <a:spcPct val="100099"/>
              </a:lnSpc>
              <a:spcBef>
                <a:spcPts val="925"/>
              </a:spcBef>
            </a:pPr>
            <a:r>
              <a:rPr lang="it-IT" sz="2600" b="0" i="0" dirty="0">
                <a:solidFill>
                  <a:srgbClr val="374151"/>
                </a:solidFill>
                <a:effectLst/>
                <a:latin typeface="Söhne"/>
              </a:rPr>
              <a:t>Sara come creare un componente solo che il nome inizierà con use. In questo caso creiamo un hook </a:t>
            </a:r>
            <a:r>
              <a:rPr lang="it-IT" sz="2600" dirty="0">
                <a:solidFill>
                  <a:srgbClr val="374151"/>
                </a:solidFill>
                <a:latin typeface="Söhne"/>
              </a:rPr>
              <a:t>da usare per ricevere dati.</a:t>
            </a:r>
          </a:p>
          <a:p>
            <a:pPr marL="12700" marR="5080">
              <a:lnSpc>
                <a:spcPct val="100099"/>
              </a:lnSpc>
              <a:spcBef>
                <a:spcPts val="925"/>
              </a:spcBef>
            </a:pPr>
            <a:r>
              <a:rPr lang="it-IT" sz="2600" b="0" i="0" dirty="0">
                <a:solidFill>
                  <a:srgbClr val="374151"/>
                </a:solidFill>
                <a:effectLst/>
                <a:latin typeface="Söhne"/>
              </a:rPr>
              <a:t>Useremo la funzione </a:t>
            </a:r>
            <a:r>
              <a:rPr lang="it-IT" sz="2600" b="0" i="0" dirty="0" err="1">
                <a:solidFill>
                  <a:srgbClr val="374151"/>
                </a:solidFill>
                <a:effectLst/>
                <a:latin typeface="Söhne"/>
              </a:rPr>
              <a:t>axios</a:t>
            </a:r>
            <a:r>
              <a:rPr lang="it-IT" sz="26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35C3D4F-B79C-2DD6-B8DC-87D1E2828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573222"/>
            <a:ext cx="4419698" cy="449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29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460375"/>
            <a:ext cx="8071484" cy="854721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1385"/>
              </a:spcBef>
            </a:pPr>
            <a:r>
              <a:rPr lang="it-IT" spc="-25" dirty="0" err="1"/>
              <a:t>PropTypes</a:t>
            </a:r>
            <a:endParaRPr spc="-25" dirty="0"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739140"/>
          </a:xfrm>
          <a:custGeom>
            <a:avLst/>
            <a:gdLst/>
            <a:ahLst/>
            <a:cxnLst/>
            <a:rect l="l" t="t" r="r" b="b"/>
            <a:pathLst>
              <a:path w="9144000" h="739140">
                <a:moveTo>
                  <a:pt x="0" y="738758"/>
                </a:moveTo>
                <a:lnTo>
                  <a:pt x="9144000" y="738758"/>
                </a:lnTo>
                <a:lnTo>
                  <a:pt x="9144000" y="0"/>
                </a:lnTo>
                <a:lnTo>
                  <a:pt x="0" y="0"/>
                </a:lnTo>
                <a:lnTo>
                  <a:pt x="0" y="738758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5"/>
              </a:lnSpc>
            </a:pPr>
            <a:r>
              <a:rPr spc="-55" dirty="0"/>
              <a:t>R</a:t>
            </a:r>
            <a:r>
              <a:rPr dirty="0"/>
              <a:t>e</a:t>
            </a:r>
            <a:r>
              <a:rPr spc="-10" dirty="0"/>
              <a:t>a</a:t>
            </a:r>
            <a:r>
              <a:rPr spc="-15" dirty="0"/>
              <a:t>c</a:t>
            </a:r>
            <a:r>
              <a:rPr dirty="0"/>
              <a:t>t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77849F26-9C05-8A32-FF90-245C18DCC982}"/>
              </a:ext>
            </a:extLst>
          </p:cNvPr>
          <p:cNvSpPr txBox="1">
            <a:spLocks/>
          </p:cNvSpPr>
          <p:nvPr/>
        </p:nvSpPr>
        <p:spPr>
          <a:xfrm>
            <a:off x="685800" y="1495692"/>
            <a:ext cx="7921928" cy="3378489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marR="5080">
              <a:lnSpc>
                <a:spcPct val="100099"/>
              </a:lnSpc>
              <a:spcBef>
                <a:spcPts val="925"/>
              </a:spcBef>
            </a:pPr>
            <a:r>
              <a:rPr lang="it-IT" sz="2600" b="0" i="0" dirty="0" err="1">
                <a:solidFill>
                  <a:srgbClr val="374151"/>
                </a:solidFill>
                <a:effectLst/>
                <a:latin typeface="Söhne"/>
              </a:rPr>
              <a:t>PropTypes</a:t>
            </a:r>
            <a:r>
              <a:rPr lang="it-IT" sz="2600" b="0" i="0" dirty="0">
                <a:solidFill>
                  <a:srgbClr val="374151"/>
                </a:solidFill>
                <a:effectLst/>
                <a:latin typeface="Söhne"/>
              </a:rPr>
              <a:t> è una libreria in </a:t>
            </a:r>
            <a:r>
              <a:rPr lang="it-IT" sz="2600" b="0" i="0" dirty="0" err="1">
                <a:solidFill>
                  <a:srgbClr val="374151"/>
                </a:solidFill>
                <a:effectLst/>
                <a:latin typeface="Söhne"/>
              </a:rPr>
              <a:t>React</a:t>
            </a:r>
            <a:r>
              <a:rPr lang="it-IT" sz="2600" b="0" i="0" dirty="0">
                <a:solidFill>
                  <a:srgbClr val="374151"/>
                </a:solidFill>
                <a:effectLst/>
                <a:latin typeface="Söhne"/>
              </a:rPr>
              <a:t> che permette di definire i tipi delle </a:t>
            </a:r>
            <a:r>
              <a:rPr lang="it-IT" sz="2600" b="0" i="0" dirty="0" err="1">
                <a:solidFill>
                  <a:srgbClr val="374151"/>
                </a:solidFill>
                <a:effectLst/>
                <a:latin typeface="Söhne"/>
              </a:rPr>
              <a:t>props</a:t>
            </a:r>
            <a:r>
              <a:rPr lang="it-IT" sz="2600" b="0" i="0" dirty="0">
                <a:solidFill>
                  <a:srgbClr val="374151"/>
                </a:solidFill>
                <a:effectLst/>
                <a:latin typeface="Söhne"/>
              </a:rPr>
              <a:t> che un componente dovrebbe ricevere. Questo aiuta a garantire che il componente venga utilizzato in modo corretto e fornisce una sorta di documentazione integrata per i componenti. Se un componente riceve una </a:t>
            </a:r>
            <a:r>
              <a:rPr lang="it-IT" sz="2600" b="0" i="0" dirty="0" err="1">
                <a:solidFill>
                  <a:srgbClr val="374151"/>
                </a:solidFill>
                <a:effectLst/>
                <a:latin typeface="Söhne"/>
              </a:rPr>
              <a:t>prop</a:t>
            </a:r>
            <a:r>
              <a:rPr lang="it-IT" sz="2600" b="0" i="0" dirty="0">
                <a:solidFill>
                  <a:srgbClr val="374151"/>
                </a:solidFill>
                <a:effectLst/>
                <a:latin typeface="Söhne"/>
              </a:rPr>
              <a:t> del tipo sbagliato, </a:t>
            </a:r>
            <a:r>
              <a:rPr lang="it-IT" sz="2600" b="0" i="0" dirty="0" err="1">
                <a:solidFill>
                  <a:srgbClr val="374151"/>
                </a:solidFill>
                <a:effectLst/>
                <a:latin typeface="Söhne"/>
              </a:rPr>
              <a:t>PropTypes</a:t>
            </a:r>
            <a:r>
              <a:rPr lang="it-IT" sz="2600" b="0" i="0">
                <a:solidFill>
                  <a:srgbClr val="374151"/>
                </a:solidFill>
                <a:effectLst/>
                <a:latin typeface="Söhne"/>
              </a:rPr>
              <a:t> stamperà un avviso nella console durante la fase di sviluppo.</a:t>
            </a:r>
            <a:endParaRPr lang="it-IT" sz="26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999325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460375"/>
            <a:ext cx="8071484" cy="854721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1385"/>
              </a:spcBef>
            </a:pPr>
            <a:r>
              <a:rPr lang="it-IT" spc="-25" dirty="0" err="1"/>
              <a:t>PropTypes</a:t>
            </a:r>
            <a:endParaRPr spc="-25" dirty="0"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739140"/>
          </a:xfrm>
          <a:custGeom>
            <a:avLst/>
            <a:gdLst/>
            <a:ahLst/>
            <a:cxnLst/>
            <a:rect l="l" t="t" r="r" b="b"/>
            <a:pathLst>
              <a:path w="9144000" h="739140">
                <a:moveTo>
                  <a:pt x="0" y="738758"/>
                </a:moveTo>
                <a:lnTo>
                  <a:pt x="9144000" y="738758"/>
                </a:lnTo>
                <a:lnTo>
                  <a:pt x="9144000" y="0"/>
                </a:lnTo>
                <a:lnTo>
                  <a:pt x="0" y="0"/>
                </a:lnTo>
                <a:lnTo>
                  <a:pt x="0" y="738758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5"/>
              </a:lnSpc>
            </a:pPr>
            <a:r>
              <a:rPr spc="-55" dirty="0"/>
              <a:t>R</a:t>
            </a:r>
            <a:r>
              <a:rPr dirty="0"/>
              <a:t>e</a:t>
            </a:r>
            <a:r>
              <a:rPr spc="-10" dirty="0"/>
              <a:t>a</a:t>
            </a:r>
            <a:r>
              <a:rPr spc="-15" dirty="0"/>
              <a:t>c</a:t>
            </a:r>
            <a:r>
              <a:rPr dirty="0"/>
              <a:t>t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77849F26-9C05-8A32-FF90-245C18DCC982}"/>
              </a:ext>
            </a:extLst>
          </p:cNvPr>
          <p:cNvSpPr txBox="1">
            <a:spLocks/>
          </p:cNvSpPr>
          <p:nvPr/>
        </p:nvSpPr>
        <p:spPr>
          <a:xfrm>
            <a:off x="685800" y="1236557"/>
            <a:ext cx="7921928" cy="1831912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marR="5080">
              <a:lnSpc>
                <a:spcPct val="100099"/>
              </a:lnSpc>
              <a:spcBef>
                <a:spcPts val="925"/>
              </a:spcBef>
            </a:pPr>
            <a:r>
              <a:rPr lang="it-IT" sz="2000" b="0" i="0" dirty="0">
                <a:solidFill>
                  <a:srgbClr val="374151"/>
                </a:solidFill>
                <a:effectLst/>
                <a:latin typeface="Söhne"/>
              </a:rPr>
              <a:t>Vediamo un esempio con un array di oggetti incompleti ovvero alcuni oggetti mancano di alcune property.</a:t>
            </a:r>
          </a:p>
          <a:p>
            <a:pPr marL="12700" marR="5080">
              <a:lnSpc>
                <a:spcPct val="100099"/>
              </a:lnSpc>
              <a:spcBef>
                <a:spcPts val="925"/>
              </a:spcBef>
            </a:pPr>
            <a:r>
              <a:rPr lang="it-IT" sz="2000" dirty="0">
                <a:solidFill>
                  <a:srgbClr val="374151"/>
                </a:solidFill>
                <a:latin typeface="Söhne"/>
              </a:rPr>
              <a:t>In questo caso se andiamo a </a:t>
            </a:r>
            <a:r>
              <a:rPr lang="it-IT" sz="2000" dirty="0" err="1">
                <a:solidFill>
                  <a:srgbClr val="374151"/>
                </a:solidFill>
                <a:latin typeface="Söhne"/>
              </a:rPr>
              <a:t>renderizzare</a:t>
            </a:r>
            <a:r>
              <a:rPr lang="it-IT" sz="2000" dirty="0">
                <a:solidFill>
                  <a:srgbClr val="374151"/>
                </a:solidFill>
                <a:latin typeface="Söhne"/>
              </a:rPr>
              <a:t> i dati quando accederemo alla proprietà mancante avremo la mancanza di alcune informazioni di base o addirittura un errore se per esempio manca l’oggetto immagine con </a:t>
            </a:r>
            <a:r>
              <a:rPr lang="it-IT" sz="2000" dirty="0" err="1">
                <a:solidFill>
                  <a:srgbClr val="374151"/>
                </a:solidFill>
                <a:latin typeface="Söhne"/>
              </a:rPr>
              <a:t>l’url</a:t>
            </a:r>
            <a:r>
              <a:rPr lang="it-IT" sz="2000" dirty="0">
                <a:solidFill>
                  <a:srgbClr val="374151"/>
                </a:solidFill>
                <a:latin typeface="Söhne"/>
              </a:rPr>
              <a:t>.</a:t>
            </a:r>
            <a:endParaRPr lang="it-IT" sz="20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9D58673-EF00-4A54-890B-0C48F83D7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761" y="3133155"/>
            <a:ext cx="3272477" cy="341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68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536575"/>
            <a:ext cx="8071484" cy="854721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1385"/>
              </a:spcBef>
            </a:pPr>
            <a:r>
              <a:rPr lang="it-IT" spc="-25" dirty="0" err="1"/>
              <a:t>useReducer</a:t>
            </a:r>
            <a:endParaRPr spc="-25" dirty="0"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739140"/>
          </a:xfrm>
          <a:custGeom>
            <a:avLst/>
            <a:gdLst/>
            <a:ahLst/>
            <a:cxnLst/>
            <a:rect l="l" t="t" r="r" b="b"/>
            <a:pathLst>
              <a:path w="9144000" h="739140">
                <a:moveTo>
                  <a:pt x="0" y="738758"/>
                </a:moveTo>
                <a:lnTo>
                  <a:pt x="9144000" y="738758"/>
                </a:lnTo>
                <a:lnTo>
                  <a:pt x="9144000" y="0"/>
                </a:lnTo>
                <a:lnTo>
                  <a:pt x="0" y="0"/>
                </a:lnTo>
                <a:lnTo>
                  <a:pt x="0" y="738758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5"/>
              </a:lnSpc>
            </a:pPr>
            <a:r>
              <a:rPr spc="-55" dirty="0"/>
              <a:t>R</a:t>
            </a:r>
            <a:r>
              <a:rPr dirty="0"/>
              <a:t>e</a:t>
            </a:r>
            <a:r>
              <a:rPr spc="-10" dirty="0"/>
              <a:t>a</a:t>
            </a:r>
            <a:r>
              <a:rPr spc="-15" dirty="0"/>
              <a:t>c</a:t>
            </a:r>
            <a:r>
              <a:rPr dirty="0"/>
              <a:t>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E3D1878-D260-4A98-BAA3-14C29EC90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660" y="1481822"/>
            <a:ext cx="6334679" cy="484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907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460375"/>
            <a:ext cx="8071484" cy="854721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1385"/>
              </a:spcBef>
            </a:pPr>
            <a:r>
              <a:rPr lang="it-IT" spc="-25" dirty="0" err="1"/>
              <a:t>PropTypes</a:t>
            </a:r>
            <a:endParaRPr spc="-25" dirty="0"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739140"/>
          </a:xfrm>
          <a:custGeom>
            <a:avLst/>
            <a:gdLst/>
            <a:ahLst/>
            <a:cxnLst/>
            <a:rect l="l" t="t" r="r" b="b"/>
            <a:pathLst>
              <a:path w="9144000" h="739140">
                <a:moveTo>
                  <a:pt x="0" y="738758"/>
                </a:moveTo>
                <a:lnTo>
                  <a:pt x="9144000" y="738758"/>
                </a:lnTo>
                <a:lnTo>
                  <a:pt x="9144000" y="0"/>
                </a:lnTo>
                <a:lnTo>
                  <a:pt x="0" y="0"/>
                </a:lnTo>
                <a:lnTo>
                  <a:pt x="0" y="738758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5"/>
              </a:lnSpc>
            </a:pPr>
            <a:r>
              <a:rPr spc="-55" dirty="0"/>
              <a:t>R</a:t>
            </a:r>
            <a:r>
              <a:rPr dirty="0"/>
              <a:t>e</a:t>
            </a:r>
            <a:r>
              <a:rPr spc="-10" dirty="0"/>
              <a:t>a</a:t>
            </a:r>
            <a:r>
              <a:rPr spc="-15" dirty="0"/>
              <a:t>c</a:t>
            </a:r>
            <a:r>
              <a:rPr dirty="0"/>
              <a:t>t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77849F26-9C05-8A32-FF90-245C18DCC982}"/>
              </a:ext>
            </a:extLst>
          </p:cNvPr>
          <p:cNvSpPr txBox="1">
            <a:spLocks/>
          </p:cNvSpPr>
          <p:nvPr/>
        </p:nvSpPr>
        <p:spPr>
          <a:xfrm>
            <a:off x="685800" y="1236557"/>
            <a:ext cx="7921928" cy="1216359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marR="5080">
              <a:lnSpc>
                <a:spcPct val="100099"/>
              </a:lnSpc>
              <a:spcBef>
                <a:spcPts val="925"/>
              </a:spcBef>
            </a:pPr>
            <a:r>
              <a:rPr lang="it-IT" sz="2000" b="0" i="0" dirty="0">
                <a:solidFill>
                  <a:srgbClr val="374151"/>
                </a:solidFill>
                <a:effectLst/>
                <a:latin typeface="Söhne"/>
              </a:rPr>
              <a:t>Con i </a:t>
            </a:r>
            <a:r>
              <a:rPr lang="it-IT" sz="2000" b="0" i="0" dirty="0" err="1">
                <a:solidFill>
                  <a:srgbClr val="374151"/>
                </a:solidFill>
                <a:effectLst/>
                <a:latin typeface="Söhne"/>
              </a:rPr>
              <a:t>proptypes</a:t>
            </a:r>
            <a:r>
              <a:rPr lang="it-IT" sz="2000" b="0" i="0" dirty="0">
                <a:solidFill>
                  <a:srgbClr val="374151"/>
                </a:solidFill>
                <a:effectLst/>
                <a:latin typeface="Söhne"/>
              </a:rPr>
              <a:t> possiamo risolvere questo problema</a:t>
            </a:r>
            <a:r>
              <a:rPr lang="it-IT" sz="2000" dirty="0">
                <a:solidFill>
                  <a:srgbClr val="374151"/>
                </a:solidFill>
                <a:latin typeface="Söhne"/>
              </a:rPr>
              <a:t>..</a:t>
            </a:r>
          </a:p>
          <a:p>
            <a:pPr marL="12700" marR="5080">
              <a:lnSpc>
                <a:spcPct val="100099"/>
              </a:lnSpc>
              <a:spcBef>
                <a:spcPts val="925"/>
              </a:spcBef>
            </a:pPr>
            <a:r>
              <a:rPr lang="it-IT" sz="2000" b="0" i="0" dirty="0">
                <a:solidFill>
                  <a:srgbClr val="374151"/>
                </a:solidFill>
                <a:effectLst/>
                <a:latin typeface="Söhne"/>
              </a:rPr>
              <a:t>Dove aver fatto il debug degli oggetti e visto che </a:t>
            </a:r>
            <a:r>
              <a:rPr lang="it-IT" sz="2000" b="0" i="0">
                <a:solidFill>
                  <a:srgbClr val="374151"/>
                </a:solidFill>
                <a:effectLst/>
                <a:latin typeface="Söhne"/>
              </a:rPr>
              <a:t>sono undefined</a:t>
            </a:r>
            <a:r>
              <a:rPr lang="it-IT" sz="2000" b="0" i="0" dirty="0">
                <a:solidFill>
                  <a:srgbClr val="374151"/>
                </a:solidFill>
                <a:effectLst/>
                <a:latin typeface="Söhne"/>
              </a:rPr>
              <a:t> possiamo usare i </a:t>
            </a:r>
            <a:r>
              <a:rPr lang="it-IT" sz="2000" b="0" i="0" dirty="0" err="1">
                <a:solidFill>
                  <a:srgbClr val="374151"/>
                </a:solidFill>
                <a:effectLst/>
                <a:latin typeface="Söhne"/>
              </a:rPr>
              <a:t>proptypes</a:t>
            </a:r>
            <a:r>
              <a:rPr lang="it-IT" sz="2000" b="0" i="0" dirty="0">
                <a:solidFill>
                  <a:srgbClr val="374151"/>
                </a:solidFill>
                <a:effectLst/>
                <a:latin typeface="Söhne"/>
              </a:rPr>
              <a:t> scrivendo cosa ci aspettiamo di ottenere.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04F68FE-9A73-469E-8FA4-2FA9C1E94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46" y="2620299"/>
            <a:ext cx="3610479" cy="1267002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04066D0D-078B-4DC4-A492-4F57035F2E1C}"/>
              </a:ext>
            </a:extLst>
          </p:cNvPr>
          <p:cNvSpPr txBox="1">
            <a:spLocks/>
          </p:cNvSpPr>
          <p:nvPr/>
        </p:nvSpPr>
        <p:spPr>
          <a:xfrm>
            <a:off x="682484" y="4014852"/>
            <a:ext cx="7921928" cy="793166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marR="5080">
              <a:lnSpc>
                <a:spcPct val="100099"/>
              </a:lnSpc>
              <a:spcBef>
                <a:spcPts val="925"/>
              </a:spcBef>
            </a:pPr>
            <a:r>
              <a:rPr lang="it-IT" sz="2000" b="0" i="0" dirty="0">
                <a:solidFill>
                  <a:srgbClr val="374151"/>
                </a:solidFill>
                <a:effectLst/>
                <a:latin typeface="Söhne"/>
              </a:rPr>
              <a:t>In questo modo nella console avremo la segnalazione del problema. Così possiamo usare valori di default per i valori mancanti.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2B8FD7E-D699-4C8D-B3E9-4637148EE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535" y="5063322"/>
            <a:ext cx="2676899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080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460375"/>
            <a:ext cx="8071484" cy="854721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1385"/>
              </a:spcBef>
            </a:pPr>
            <a:r>
              <a:rPr lang="it-IT" spc="-25" dirty="0" err="1"/>
              <a:t>PropTypes</a:t>
            </a:r>
            <a:endParaRPr spc="-25" dirty="0"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739140"/>
          </a:xfrm>
          <a:custGeom>
            <a:avLst/>
            <a:gdLst/>
            <a:ahLst/>
            <a:cxnLst/>
            <a:rect l="l" t="t" r="r" b="b"/>
            <a:pathLst>
              <a:path w="9144000" h="739140">
                <a:moveTo>
                  <a:pt x="0" y="738758"/>
                </a:moveTo>
                <a:lnTo>
                  <a:pt x="9144000" y="738758"/>
                </a:lnTo>
                <a:lnTo>
                  <a:pt x="9144000" y="0"/>
                </a:lnTo>
                <a:lnTo>
                  <a:pt x="0" y="0"/>
                </a:lnTo>
                <a:lnTo>
                  <a:pt x="0" y="738758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5"/>
              </a:lnSpc>
            </a:pPr>
            <a:r>
              <a:rPr spc="-55" dirty="0"/>
              <a:t>R</a:t>
            </a:r>
            <a:r>
              <a:rPr dirty="0"/>
              <a:t>e</a:t>
            </a:r>
            <a:r>
              <a:rPr spc="-10" dirty="0"/>
              <a:t>a</a:t>
            </a:r>
            <a:r>
              <a:rPr spc="-15" dirty="0"/>
              <a:t>c</a:t>
            </a:r>
            <a:r>
              <a:rPr dirty="0"/>
              <a:t>t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77849F26-9C05-8A32-FF90-245C18DCC982}"/>
              </a:ext>
            </a:extLst>
          </p:cNvPr>
          <p:cNvSpPr txBox="1">
            <a:spLocks/>
          </p:cNvSpPr>
          <p:nvPr/>
        </p:nvSpPr>
        <p:spPr>
          <a:xfrm>
            <a:off x="685800" y="1236557"/>
            <a:ext cx="7921928" cy="1100942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marR="5080">
              <a:lnSpc>
                <a:spcPct val="100099"/>
              </a:lnSpc>
              <a:spcBef>
                <a:spcPts val="925"/>
              </a:spcBef>
            </a:pPr>
            <a:r>
              <a:rPr lang="it-IT" sz="2000" b="0" i="0" dirty="0">
                <a:solidFill>
                  <a:srgbClr val="374151"/>
                </a:solidFill>
                <a:effectLst/>
                <a:latin typeface="Söhne"/>
              </a:rPr>
              <a:t>Per situazione come quella dell’immagine ovvero attributi che sono a loro volta un oggetto non risolverei. In questo caso la gestione è con gli short Circuit evaluation la seguente. 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C1E1C78-C091-450D-BA54-EFE2760FE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721" y="2492546"/>
            <a:ext cx="1638529" cy="10764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46857D7-5A5B-40F9-92B7-8BF2220B1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350" y="3965575"/>
            <a:ext cx="4439270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88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536575"/>
            <a:ext cx="8071484" cy="854721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1385"/>
              </a:spcBef>
            </a:pPr>
            <a:r>
              <a:rPr lang="it-IT" spc="-25" dirty="0" err="1"/>
              <a:t>useReducer</a:t>
            </a:r>
            <a:endParaRPr spc="-25" dirty="0"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739140"/>
          </a:xfrm>
          <a:custGeom>
            <a:avLst/>
            <a:gdLst/>
            <a:ahLst/>
            <a:cxnLst/>
            <a:rect l="l" t="t" r="r" b="b"/>
            <a:pathLst>
              <a:path w="9144000" h="739140">
                <a:moveTo>
                  <a:pt x="0" y="738758"/>
                </a:moveTo>
                <a:lnTo>
                  <a:pt x="9144000" y="738758"/>
                </a:lnTo>
                <a:lnTo>
                  <a:pt x="9144000" y="0"/>
                </a:lnTo>
                <a:lnTo>
                  <a:pt x="0" y="0"/>
                </a:lnTo>
                <a:lnTo>
                  <a:pt x="0" y="738758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5"/>
              </a:lnSpc>
            </a:pPr>
            <a:r>
              <a:rPr spc="-55" dirty="0"/>
              <a:t>R</a:t>
            </a:r>
            <a:r>
              <a:rPr dirty="0"/>
              <a:t>e</a:t>
            </a:r>
            <a:r>
              <a:rPr spc="-10" dirty="0"/>
              <a:t>a</a:t>
            </a:r>
            <a:r>
              <a:rPr spc="-15" dirty="0"/>
              <a:t>c</a:t>
            </a:r>
            <a:r>
              <a:rPr dirty="0"/>
              <a:t>t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3C5002B-728A-49DB-BC17-DA2BAB5252E0}"/>
              </a:ext>
            </a:extLst>
          </p:cNvPr>
          <p:cNvSpPr txBox="1">
            <a:spLocks/>
          </p:cNvSpPr>
          <p:nvPr/>
        </p:nvSpPr>
        <p:spPr>
          <a:xfrm>
            <a:off x="536244" y="1381024"/>
            <a:ext cx="8071484" cy="4871205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marR="5080" algn="just">
              <a:lnSpc>
                <a:spcPct val="100099"/>
              </a:lnSpc>
              <a:spcBef>
                <a:spcPts val="925"/>
              </a:spcBef>
            </a:pPr>
            <a:r>
              <a:rPr lang="it-IT" sz="2500" kern="0" spc="-25" dirty="0"/>
              <a:t>Ecco una spiegazione semplificata di come funziona:</a:t>
            </a:r>
          </a:p>
          <a:p>
            <a:pPr marL="12700" marR="5080" algn="just">
              <a:lnSpc>
                <a:spcPct val="100099"/>
              </a:lnSpc>
              <a:spcBef>
                <a:spcPts val="925"/>
              </a:spcBef>
            </a:pPr>
            <a:r>
              <a:rPr lang="it-IT" sz="2500" kern="0" spc="-25" dirty="0"/>
              <a:t>1. Riduttore (`</a:t>
            </a:r>
            <a:r>
              <a:rPr lang="it-IT" sz="2500" kern="0" spc="-25" dirty="0" err="1"/>
              <a:t>reducer</a:t>
            </a:r>
            <a:r>
              <a:rPr lang="it-IT" sz="2500" kern="0" spc="-25" dirty="0"/>
              <a:t>`): Una funzione che accetta lo stato corrente e un'azione come argomenti e restituisce un nuovo stato.</a:t>
            </a:r>
          </a:p>
          <a:p>
            <a:pPr marL="12700" marR="5080" algn="just">
              <a:lnSpc>
                <a:spcPct val="100099"/>
              </a:lnSpc>
              <a:spcBef>
                <a:spcPts val="925"/>
              </a:spcBef>
            </a:pPr>
            <a:r>
              <a:rPr lang="it-IT" sz="2500" kern="0" spc="-25" dirty="0"/>
              <a:t>2. Azione (`action`): Un oggetto che descrive cosa è accaduto. Di solito ha un campo "</a:t>
            </a:r>
            <a:r>
              <a:rPr lang="it-IT" sz="2500" kern="0" spc="-25" dirty="0" err="1"/>
              <a:t>type</a:t>
            </a:r>
            <a:r>
              <a:rPr lang="it-IT" sz="2500" kern="0" spc="-25" dirty="0"/>
              <a:t>" e, a volte, dei dati aggiuntivi.</a:t>
            </a:r>
          </a:p>
          <a:p>
            <a:pPr marL="12700" marR="5080" algn="just">
              <a:lnSpc>
                <a:spcPct val="100099"/>
              </a:lnSpc>
              <a:spcBef>
                <a:spcPts val="925"/>
              </a:spcBef>
            </a:pPr>
            <a:r>
              <a:rPr lang="it-IT" sz="2500" kern="0" spc="-25" dirty="0"/>
              <a:t>3. Stato (`state`): Il valore corrente dell'oggetto di stato.</a:t>
            </a:r>
          </a:p>
          <a:p>
            <a:pPr marL="12700" marR="5080" algn="just">
              <a:lnSpc>
                <a:spcPct val="100099"/>
              </a:lnSpc>
              <a:spcBef>
                <a:spcPts val="925"/>
              </a:spcBef>
            </a:pPr>
            <a:r>
              <a:rPr lang="it-IT" sz="2500" kern="0" spc="-25" dirty="0"/>
              <a:t>4. </a:t>
            </a:r>
            <a:r>
              <a:rPr lang="it-IT" sz="2500" kern="0" spc="-25" dirty="0" err="1"/>
              <a:t>Dispatch</a:t>
            </a:r>
            <a:r>
              <a:rPr lang="it-IT" sz="2500" kern="0" spc="-25" dirty="0"/>
              <a:t>: Una funzione che accetta un'azione e la passa al riduttore. Quando chiami `</a:t>
            </a:r>
            <a:r>
              <a:rPr lang="it-IT" sz="2500" kern="0" spc="-25" dirty="0" err="1"/>
              <a:t>dispatch</a:t>
            </a:r>
            <a:r>
              <a:rPr lang="it-IT" sz="2500" kern="0" spc="-25" dirty="0"/>
              <a:t>` con un'azione, il riduttore viene eseguito con lo stato corrente e quell'azione. Il riduttore restituirà un nuovo stato e il componente si aggiornerà.</a:t>
            </a:r>
          </a:p>
        </p:txBody>
      </p:sp>
    </p:spTree>
    <p:extLst>
      <p:ext uri="{BB962C8B-B14F-4D97-AF65-F5344CB8AC3E}">
        <p14:creationId xmlns:p14="http://schemas.microsoft.com/office/powerpoint/2010/main" val="2336490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726496"/>
            <a:ext cx="8071484" cy="854721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1385"/>
              </a:spcBef>
            </a:pPr>
            <a:r>
              <a:rPr lang="it-IT" spc="-25" dirty="0" err="1"/>
              <a:t>useReducer</a:t>
            </a:r>
            <a:endParaRPr spc="-25" dirty="0"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739140"/>
          </a:xfrm>
          <a:custGeom>
            <a:avLst/>
            <a:gdLst/>
            <a:ahLst/>
            <a:cxnLst/>
            <a:rect l="l" t="t" r="r" b="b"/>
            <a:pathLst>
              <a:path w="9144000" h="739140">
                <a:moveTo>
                  <a:pt x="0" y="738758"/>
                </a:moveTo>
                <a:lnTo>
                  <a:pt x="9144000" y="738758"/>
                </a:lnTo>
                <a:lnTo>
                  <a:pt x="9144000" y="0"/>
                </a:lnTo>
                <a:lnTo>
                  <a:pt x="0" y="0"/>
                </a:lnTo>
                <a:lnTo>
                  <a:pt x="0" y="738758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5"/>
              </a:lnSpc>
            </a:pPr>
            <a:r>
              <a:rPr spc="-55" dirty="0"/>
              <a:t>R</a:t>
            </a:r>
            <a:r>
              <a:rPr dirty="0"/>
              <a:t>e</a:t>
            </a:r>
            <a:r>
              <a:rPr spc="-10" dirty="0"/>
              <a:t>a</a:t>
            </a:r>
            <a:r>
              <a:rPr spc="-15" dirty="0"/>
              <a:t>c</a:t>
            </a:r>
            <a:r>
              <a:rPr dirty="0"/>
              <a:t>t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3C5002B-728A-49DB-BC17-DA2BAB5252E0}"/>
              </a:ext>
            </a:extLst>
          </p:cNvPr>
          <p:cNvSpPr txBox="1">
            <a:spLocks/>
          </p:cNvSpPr>
          <p:nvPr/>
        </p:nvSpPr>
        <p:spPr>
          <a:xfrm>
            <a:off x="536244" y="1808387"/>
            <a:ext cx="8071484" cy="3624710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marR="5080" algn="just">
              <a:lnSpc>
                <a:spcPct val="100099"/>
              </a:lnSpc>
              <a:spcBef>
                <a:spcPts val="925"/>
              </a:spcBef>
            </a:pPr>
            <a:r>
              <a:rPr lang="it-IT" sz="3200" kern="0" spc="-25" dirty="0"/>
              <a:t>Il riduttore gestisce le azioni di incremento e decremento e restituisce un nuovo stato basato sull'azione fornita. Il componente `Counter` utilizza `</a:t>
            </a:r>
            <a:r>
              <a:rPr lang="it-IT" sz="3200" kern="0" spc="-25" dirty="0" err="1"/>
              <a:t>useReducer</a:t>
            </a:r>
            <a:r>
              <a:rPr lang="it-IT" sz="3200" kern="0" spc="-25" dirty="0"/>
              <a:t>` per gestire lo stato del contatore e fornisce due pulsanti che, quando premuti, inviano le azioni appropriate al riduttore tramite la funzione `</a:t>
            </a:r>
            <a:r>
              <a:rPr lang="it-IT" sz="3200" kern="0" spc="-25" dirty="0" err="1"/>
              <a:t>dispatch</a:t>
            </a:r>
            <a:r>
              <a:rPr lang="it-IT" sz="3200" kern="0" spc="-25" dirty="0"/>
              <a:t>`.</a:t>
            </a:r>
            <a:endParaRPr lang="it-IT" sz="3200" kern="0" dirty="0"/>
          </a:p>
        </p:txBody>
      </p:sp>
    </p:spTree>
    <p:extLst>
      <p:ext uri="{BB962C8B-B14F-4D97-AF65-F5344CB8AC3E}">
        <p14:creationId xmlns:p14="http://schemas.microsoft.com/office/powerpoint/2010/main" val="3841963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726496"/>
            <a:ext cx="8071484" cy="854721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1385"/>
              </a:spcBef>
            </a:pPr>
            <a:r>
              <a:rPr lang="it-IT" spc="-25" dirty="0" err="1"/>
              <a:t>useReducer</a:t>
            </a:r>
            <a:endParaRPr spc="-25" dirty="0"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739140"/>
          </a:xfrm>
          <a:custGeom>
            <a:avLst/>
            <a:gdLst/>
            <a:ahLst/>
            <a:cxnLst/>
            <a:rect l="l" t="t" r="r" b="b"/>
            <a:pathLst>
              <a:path w="9144000" h="739140">
                <a:moveTo>
                  <a:pt x="0" y="738758"/>
                </a:moveTo>
                <a:lnTo>
                  <a:pt x="9144000" y="738758"/>
                </a:lnTo>
                <a:lnTo>
                  <a:pt x="9144000" y="0"/>
                </a:lnTo>
                <a:lnTo>
                  <a:pt x="0" y="0"/>
                </a:lnTo>
                <a:lnTo>
                  <a:pt x="0" y="738758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5"/>
              </a:lnSpc>
            </a:pPr>
            <a:r>
              <a:rPr spc="-55" dirty="0"/>
              <a:t>R</a:t>
            </a:r>
            <a:r>
              <a:rPr dirty="0"/>
              <a:t>e</a:t>
            </a:r>
            <a:r>
              <a:rPr spc="-10" dirty="0"/>
              <a:t>a</a:t>
            </a:r>
            <a:r>
              <a:rPr spc="-15" dirty="0"/>
              <a:t>c</a:t>
            </a:r>
            <a:r>
              <a:rPr dirty="0"/>
              <a:t>t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3C5002B-728A-49DB-BC17-DA2BAB5252E0}"/>
              </a:ext>
            </a:extLst>
          </p:cNvPr>
          <p:cNvSpPr txBox="1">
            <a:spLocks/>
          </p:cNvSpPr>
          <p:nvPr/>
        </p:nvSpPr>
        <p:spPr>
          <a:xfrm>
            <a:off x="536244" y="1808387"/>
            <a:ext cx="8071484" cy="2755241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marR="5080" algn="just">
              <a:lnSpc>
                <a:spcPct val="100099"/>
              </a:lnSpc>
              <a:spcBef>
                <a:spcPts val="925"/>
              </a:spcBef>
            </a:pPr>
            <a:r>
              <a:rPr lang="it-IT" sz="3200" kern="0" spc="-25" dirty="0"/>
              <a:t>Per capire meglio l’utilità dello </a:t>
            </a:r>
            <a:r>
              <a:rPr lang="it-IT" sz="3200" kern="0" spc="-25" dirty="0" err="1"/>
              <a:t>useReducer</a:t>
            </a:r>
            <a:r>
              <a:rPr lang="it-IT" sz="3200" kern="0" spc="-25" dirty="0"/>
              <a:t> andiamo a creare un’applicazione usando lo </a:t>
            </a:r>
            <a:r>
              <a:rPr lang="it-IT" sz="3200" kern="0" spc="-25" dirty="0" err="1"/>
              <a:t>useState</a:t>
            </a:r>
            <a:r>
              <a:rPr lang="it-IT" sz="3200" kern="0" spc="-25" dirty="0"/>
              <a:t> e poi la rifaremo con lo </a:t>
            </a:r>
            <a:r>
              <a:rPr lang="it-IT" sz="3200" kern="0" spc="-25" dirty="0" err="1"/>
              <a:t>useReducer</a:t>
            </a:r>
            <a:r>
              <a:rPr lang="it-IT" sz="3200" kern="0" spc="-25" dirty="0"/>
              <a:t>.</a:t>
            </a:r>
          </a:p>
          <a:p>
            <a:pPr marL="12700" marR="5080" algn="just">
              <a:lnSpc>
                <a:spcPct val="100099"/>
              </a:lnSpc>
              <a:spcBef>
                <a:spcPts val="925"/>
              </a:spcBef>
            </a:pPr>
            <a:r>
              <a:rPr lang="it-IT" sz="3200" kern="0" spc="-25" dirty="0"/>
              <a:t>Creiamo un semplice componente che apre un </a:t>
            </a:r>
            <a:r>
              <a:rPr lang="it-IT" sz="3200" kern="0" spc="-25" dirty="0" err="1"/>
              <a:t>modal</a:t>
            </a:r>
            <a:r>
              <a:rPr lang="it-IT" sz="3200" kern="0" spc="-25" dirty="0"/>
              <a:t>. Anche questa sarà in componente.</a:t>
            </a:r>
            <a:endParaRPr lang="it-IT" sz="3200" kern="0" dirty="0"/>
          </a:p>
        </p:txBody>
      </p:sp>
    </p:spTree>
    <p:extLst>
      <p:ext uri="{BB962C8B-B14F-4D97-AF65-F5344CB8AC3E}">
        <p14:creationId xmlns:p14="http://schemas.microsoft.com/office/powerpoint/2010/main" val="139128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58" y="540887"/>
            <a:ext cx="8071484" cy="854721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1385"/>
              </a:spcBef>
            </a:pPr>
            <a:r>
              <a:rPr lang="it-IT" spc="-25" dirty="0" err="1"/>
              <a:t>useReducer</a:t>
            </a:r>
            <a:endParaRPr spc="-25" dirty="0"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739140"/>
          </a:xfrm>
          <a:custGeom>
            <a:avLst/>
            <a:gdLst/>
            <a:ahLst/>
            <a:cxnLst/>
            <a:rect l="l" t="t" r="r" b="b"/>
            <a:pathLst>
              <a:path w="9144000" h="739140">
                <a:moveTo>
                  <a:pt x="0" y="738758"/>
                </a:moveTo>
                <a:lnTo>
                  <a:pt x="9144000" y="738758"/>
                </a:lnTo>
                <a:lnTo>
                  <a:pt x="9144000" y="0"/>
                </a:lnTo>
                <a:lnTo>
                  <a:pt x="0" y="0"/>
                </a:lnTo>
                <a:lnTo>
                  <a:pt x="0" y="738758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5"/>
              </a:lnSpc>
            </a:pPr>
            <a:r>
              <a:rPr spc="-55" dirty="0"/>
              <a:t>R</a:t>
            </a:r>
            <a:r>
              <a:rPr dirty="0"/>
              <a:t>e</a:t>
            </a:r>
            <a:r>
              <a:rPr spc="-10" dirty="0"/>
              <a:t>a</a:t>
            </a:r>
            <a:r>
              <a:rPr spc="-15" dirty="0"/>
              <a:t>c</a:t>
            </a:r>
            <a:r>
              <a:rPr dirty="0"/>
              <a:t>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9D5A130-CEE7-4B64-8CA3-94968F3F1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25" y="1596911"/>
            <a:ext cx="4405810" cy="367052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F922E21-3205-4A28-90CC-AA440DC17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4148936"/>
            <a:ext cx="5629826" cy="236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70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539311"/>
            <a:ext cx="8071484" cy="854721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1385"/>
              </a:spcBef>
            </a:pPr>
            <a:r>
              <a:rPr lang="it-IT" spc="-25" dirty="0" err="1"/>
              <a:t>useReducer</a:t>
            </a:r>
            <a:endParaRPr spc="-25" dirty="0"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739140"/>
          </a:xfrm>
          <a:custGeom>
            <a:avLst/>
            <a:gdLst/>
            <a:ahLst/>
            <a:cxnLst/>
            <a:rect l="l" t="t" r="r" b="b"/>
            <a:pathLst>
              <a:path w="9144000" h="739140">
                <a:moveTo>
                  <a:pt x="0" y="738758"/>
                </a:moveTo>
                <a:lnTo>
                  <a:pt x="9144000" y="738758"/>
                </a:lnTo>
                <a:lnTo>
                  <a:pt x="9144000" y="0"/>
                </a:lnTo>
                <a:lnTo>
                  <a:pt x="0" y="0"/>
                </a:lnTo>
                <a:lnTo>
                  <a:pt x="0" y="738758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5"/>
              </a:lnSpc>
            </a:pPr>
            <a:r>
              <a:rPr spc="-55" dirty="0"/>
              <a:t>R</a:t>
            </a:r>
            <a:r>
              <a:rPr dirty="0"/>
              <a:t>e</a:t>
            </a:r>
            <a:r>
              <a:rPr spc="-10" dirty="0"/>
              <a:t>a</a:t>
            </a:r>
            <a:r>
              <a:rPr spc="-15" dirty="0"/>
              <a:t>c</a:t>
            </a:r>
            <a:r>
              <a:rPr dirty="0"/>
              <a:t>t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3C5002B-728A-49DB-BC17-DA2BAB5252E0}"/>
              </a:ext>
            </a:extLst>
          </p:cNvPr>
          <p:cNvSpPr txBox="1">
            <a:spLocks/>
          </p:cNvSpPr>
          <p:nvPr/>
        </p:nvSpPr>
        <p:spPr>
          <a:xfrm>
            <a:off x="536244" y="1394032"/>
            <a:ext cx="8071484" cy="5217454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marR="5080" algn="just">
              <a:lnSpc>
                <a:spcPct val="100099"/>
              </a:lnSpc>
              <a:spcBef>
                <a:spcPts val="925"/>
              </a:spcBef>
            </a:pPr>
            <a:r>
              <a:rPr lang="it-IT" sz="3200" kern="0" spc="-25" dirty="0"/>
              <a:t>Ora andiamo a ristrutturare questi componenti utilizzando </a:t>
            </a:r>
            <a:r>
              <a:rPr lang="it-IT" sz="3200" kern="0" spc="-25" dirty="0" err="1"/>
              <a:t>useReducer</a:t>
            </a:r>
            <a:r>
              <a:rPr lang="it-IT" sz="3200" kern="0" spc="-25" dirty="0"/>
              <a:t>.</a:t>
            </a:r>
          </a:p>
          <a:p>
            <a:pPr marL="12700" marR="5080">
              <a:lnSpc>
                <a:spcPct val="100099"/>
              </a:lnSpc>
              <a:spcBef>
                <a:spcPts val="925"/>
              </a:spcBef>
            </a:pPr>
            <a:r>
              <a:rPr lang="it-IT" sz="3200" kern="0" spc="-25" dirty="0"/>
              <a:t>L'hook </a:t>
            </a:r>
            <a:r>
              <a:rPr lang="it-IT" sz="3200" kern="0" spc="-25" dirty="0" err="1"/>
              <a:t>useReducer</a:t>
            </a:r>
            <a:r>
              <a:rPr lang="it-IT" sz="3200" kern="0" spc="-25" dirty="0"/>
              <a:t>, simile a </a:t>
            </a:r>
            <a:r>
              <a:rPr lang="it-IT" sz="3200" kern="0" spc="-25" dirty="0" err="1"/>
              <a:t>useState</a:t>
            </a:r>
            <a:r>
              <a:rPr lang="it-IT" sz="3200" kern="0" spc="-25" dirty="0"/>
              <a:t>, ci permette di destrutturare i valori che ritorna. Come "</a:t>
            </a:r>
            <a:r>
              <a:rPr lang="it-IT" sz="3200" kern="0" spc="-25" dirty="0" err="1"/>
              <a:t>useState</a:t>
            </a:r>
            <a:r>
              <a:rPr lang="it-IT" sz="3200" kern="0" spc="-25" dirty="0"/>
              <a:t>", ci ritorna due valori. Il primo, che per convenzione chiamiamo "state", e il secondo, che di solito chiamiamo "</a:t>
            </a:r>
            <a:r>
              <a:rPr lang="it-IT" sz="3200" kern="0" spc="-25" dirty="0" err="1"/>
              <a:t>dispatch</a:t>
            </a:r>
            <a:r>
              <a:rPr lang="it-IT" sz="3200" kern="0" spc="-25" dirty="0"/>
              <a:t>". È importante non confonderli. Questi due valori possono essere rinominati come preferiamo, non necessariamente "state" e "</a:t>
            </a:r>
            <a:r>
              <a:rPr lang="it-IT" sz="3200" kern="0" spc="-25" dirty="0" err="1"/>
              <a:t>dispatch</a:t>
            </a:r>
            <a:r>
              <a:rPr lang="it-IT" sz="3200" kern="0" spc="-25" dirty="0"/>
              <a:t>".</a:t>
            </a:r>
          </a:p>
        </p:txBody>
      </p:sp>
    </p:spTree>
    <p:extLst>
      <p:ext uri="{BB962C8B-B14F-4D97-AF65-F5344CB8AC3E}">
        <p14:creationId xmlns:p14="http://schemas.microsoft.com/office/powerpoint/2010/main" val="3488517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539311"/>
            <a:ext cx="8071484" cy="854721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1385"/>
              </a:spcBef>
            </a:pPr>
            <a:r>
              <a:rPr lang="it-IT" spc="-25" dirty="0" err="1"/>
              <a:t>useReducer</a:t>
            </a:r>
            <a:endParaRPr spc="-25" dirty="0"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739140"/>
          </a:xfrm>
          <a:custGeom>
            <a:avLst/>
            <a:gdLst/>
            <a:ahLst/>
            <a:cxnLst/>
            <a:rect l="l" t="t" r="r" b="b"/>
            <a:pathLst>
              <a:path w="9144000" h="739140">
                <a:moveTo>
                  <a:pt x="0" y="738758"/>
                </a:moveTo>
                <a:lnTo>
                  <a:pt x="9144000" y="738758"/>
                </a:lnTo>
                <a:lnTo>
                  <a:pt x="9144000" y="0"/>
                </a:lnTo>
                <a:lnTo>
                  <a:pt x="0" y="0"/>
                </a:lnTo>
                <a:lnTo>
                  <a:pt x="0" y="738758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5"/>
              </a:lnSpc>
            </a:pPr>
            <a:r>
              <a:rPr spc="-55" dirty="0"/>
              <a:t>R</a:t>
            </a:r>
            <a:r>
              <a:rPr dirty="0"/>
              <a:t>e</a:t>
            </a:r>
            <a:r>
              <a:rPr spc="-10" dirty="0"/>
              <a:t>a</a:t>
            </a:r>
            <a:r>
              <a:rPr spc="-15" dirty="0"/>
              <a:t>c</a:t>
            </a:r>
            <a:r>
              <a:rPr dirty="0"/>
              <a:t>t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3C5002B-728A-49DB-BC17-DA2BAB5252E0}"/>
              </a:ext>
            </a:extLst>
          </p:cNvPr>
          <p:cNvSpPr txBox="1">
            <a:spLocks/>
          </p:cNvSpPr>
          <p:nvPr/>
        </p:nvSpPr>
        <p:spPr>
          <a:xfrm>
            <a:off x="536244" y="1394032"/>
            <a:ext cx="8071484" cy="4117153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marR="5080">
              <a:lnSpc>
                <a:spcPct val="100099"/>
              </a:lnSpc>
              <a:spcBef>
                <a:spcPts val="925"/>
              </a:spcBef>
            </a:pPr>
            <a:r>
              <a:rPr lang="it-IT" sz="3200" kern="0" spc="-25" dirty="0" err="1"/>
              <a:t>useReducer</a:t>
            </a:r>
            <a:r>
              <a:rPr lang="it-IT" sz="3200" kern="0" spc="-25" dirty="0"/>
              <a:t>, a differenza di </a:t>
            </a:r>
            <a:r>
              <a:rPr lang="it-IT" sz="3200" kern="0" spc="-25" dirty="0" err="1"/>
              <a:t>useState</a:t>
            </a:r>
            <a:r>
              <a:rPr lang="it-IT" sz="3200" kern="0" spc="-25" dirty="0"/>
              <a:t>, accetta due parametri: una funzione </a:t>
            </a:r>
            <a:r>
              <a:rPr lang="it-IT" sz="3200" kern="0" spc="-25" dirty="0" err="1"/>
              <a:t>reducer</a:t>
            </a:r>
            <a:r>
              <a:rPr lang="it-IT" sz="3200" kern="0" spc="-25" dirty="0"/>
              <a:t> e un valore iniziale, che in questo caso chiameremo "</a:t>
            </a:r>
            <a:r>
              <a:rPr lang="it-IT" sz="3200" kern="0" spc="-25" dirty="0" err="1"/>
              <a:t>initialState</a:t>
            </a:r>
            <a:r>
              <a:rPr lang="it-IT" sz="3200" kern="0" spc="-25" dirty="0"/>
              <a:t>". Definiamo ora la nostra funzione </a:t>
            </a:r>
            <a:r>
              <a:rPr lang="it-IT" sz="3200" kern="0" spc="-25" dirty="0" err="1"/>
              <a:t>reducer</a:t>
            </a:r>
            <a:r>
              <a:rPr lang="it-IT" sz="3200" kern="0" spc="-25" dirty="0"/>
              <a:t>. Solitamente, per mantenere il codice pulito, si importa da un altro file. Questa funzione ha il compito di gestire le azioni necessarie per modificare il nostro stato.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4B08041-5B2A-4786-9F79-34242DE75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508" y="5691876"/>
            <a:ext cx="5772956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644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2338</TotalTime>
  <Words>1466</Words>
  <Application>Microsoft Office PowerPoint</Application>
  <PresentationFormat>Personalizzato</PresentationFormat>
  <Paragraphs>105</Paragraphs>
  <Slides>31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34" baseType="lpstr">
      <vt:lpstr>Calibri</vt:lpstr>
      <vt:lpstr>Söhne</vt:lpstr>
      <vt:lpstr>Office Theme</vt:lpstr>
      <vt:lpstr>Presentazione standard di PowerPoint</vt:lpstr>
      <vt:lpstr>useReducer</vt:lpstr>
      <vt:lpstr>useReducer</vt:lpstr>
      <vt:lpstr>useReducer</vt:lpstr>
      <vt:lpstr>useReducer</vt:lpstr>
      <vt:lpstr>useReducer</vt:lpstr>
      <vt:lpstr>useReducer</vt:lpstr>
      <vt:lpstr>useReducer</vt:lpstr>
      <vt:lpstr>useReducer</vt:lpstr>
      <vt:lpstr>useReducer</vt:lpstr>
      <vt:lpstr>useReducer</vt:lpstr>
      <vt:lpstr>useReducer</vt:lpstr>
      <vt:lpstr>useReducer</vt:lpstr>
      <vt:lpstr>useReducer</vt:lpstr>
      <vt:lpstr>useReducer</vt:lpstr>
      <vt:lpstr>useReducer</vt:lpstr>
      <vt:lpstr>useReducer</vt:lpstr>
      <vt:lpstr>useReducer</vt:lpstr>
      <vt:lpstr>useReducer</vt:lpstr>
      <vt:lpstr>useReducer</vt:lpstr>
      <vt:lpstr>useContext</vt:lpstr>
      <vt:lpstr>useContext</vt:lpstr>
      <vt:lpstr>useContext</vt:lpstr>
      <vt:lpstr>useContext</vt:lpstr>
      <vt:lpstr>useContext</vt:lpstr>
      <vt:lpstr>useContext</vt:lpstr>
      <vt:lpstr>Custom hook</vt:lpstr>
      <vt:lpstr>PropTypes</vt:lpstr>
      <vt:lpstr>PropTypes</vt:lpstr>
      <vt:lpstr>PropTypes</vt:lpstr>
      <vt:lpstr>PropTypes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</dc:title>
  <dc:creator>Riccardo</dc:creator>
  <cp:lastModifiedBy>Admin</cp:lastModifiedBy>
  <cp:revision>43</cp:revision>
  <dcterms:created xsi:type="dcterms:W3CDTF">2022-06-07T10:08:14Z</dcterms:created>
  <dcterms:modified xsi:type="dcterms:W3CDTF">2025-10-01T09:20:18Z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2021-06-15T00:00:00Z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2022-06-07T00:00:00Z</vt:filetime>
  </property>
</Properties>
</file>